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8696c1e765_0_4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8696c1e765_0_4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8696c1e765_0_4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863470fb93_0_11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1863470fb93_0_11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91c1597464_0_6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91c1597464_0_6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191c1597464_0_6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89d7334549_0_7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189d7334549_0_7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91c1597464_0_3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191c1597464_0_3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96b33b51ce_1_8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96b33b51ce_1_8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196b33b51ce_1_8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91c1597464_0_4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91c1597464_0_4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191c1597464_0_4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b6b83e4a0_0_2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b6b83e4a0_0_2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8b6b83e4a0_0_2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b6b83e4a0_0_3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b6b83e4a0_0_3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8b6b83e4a0_0_36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b6b83e4a0_0_2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b6b83e4a0_0_2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8b6b83e4a0_0_2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f1cbf6c42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f1cbf6c42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8f1cbf6c42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f1cbf6c42_0_1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8f1cbf6c42_0_1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8f1cbf6c42_0_1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b6b83e4a0_0_4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b6b83e4a0_0_4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8b6b83e4a0_0_4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8f1cbf6c42_0_3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8f1cbf6c42_0_3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8f1cbf6c42_0_3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8f1cbf6c42_0_4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8f1cbf6c42_0_4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8f1cbf6c42_0_44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f1cbf6c42_0_2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f1cbf6c42_0_2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8f1cbf6c42_0_2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8696c1e765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g18696c1e765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18696c1e765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b6b83e4a0_0_5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b6b83e4a0_0_5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8b6b83e4a0_0_5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f1cbf6c42_0_7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8f1cbf6c42_0_7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8f1cbf6c42_0_73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f1cbf6c42_0_8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f1cbf6c42_0_8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8f1cbf6c42_0_8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1c1597464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91c1597464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91c1597464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f1cbf6c42_0_6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f1cbf6c42_0_6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8f1cbf6c42_0_6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696c1e765_0_4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696c1e765_0_4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8696c1e765_0_4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1c1597464_0_1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1c1597464_0_1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91c1597464_0_1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91c1597464_0_2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91c1597464_0_2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91c1597464_0_2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b6b83e4a0_0_5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b6b83e4a0_0_5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8b6b83e4a0_0_57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8b6b83e4a0_0_6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8b6b83e4a0_0_6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8b6b83e4a0_0_64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96b33b51ce_1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g196b33b51ce_1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96b33b51ce_1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b6b83e4a0_0_7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8b6b83e4a0_0_7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8b6b83e4a0_0_78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696c1e765_0_5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8696c1e765_0_5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8696c1e765_0_56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5912b214c_0_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85912b214c_0_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85912b214c_0_7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6b33b51ce_1_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96b33b51ce_1_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863470fb93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863470fb93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863470fb93_0_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863470fb93_0_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63470fb93_0_1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863470fb93_0_1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63470fb93_0_2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863470fb93_0_2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63470fb93_0_2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863470fb93_0_2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8696c1e765_0_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18696c1e765_0_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863470fb93_0_3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863470fb93_0_3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863470fb93_0_19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863470fb93_0_19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863470fb93_0_8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863470fb93_0_8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863470fb93_0_4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863470fb93_0_4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63470fb93_0_5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863470fb93_0_5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63470fb93_0_5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863470fb93_0_5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863470fb93_0_6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863470fb93_0_6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863470fb93_0_7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863470fb93_0_7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63470fb93_0_7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863470fb93_0_7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63470fb93_0_19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863470fb93_0_19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696c1e765_0_2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696c1e765_0_2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18696c1e765_0_2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863470fb93_0_9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863470fb93_0_9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96b33b51ce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96b33b51ce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96b33b51ce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b6b83e4a0_0_16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8b6b83e4a0_0_16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863470fb93_0_9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863470fb93_0_9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96b33b51ce_1_1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96b33b51ce_1_1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63470fb93_0_13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863470fb93_0_13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863470fb93_0_14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863470fb93_0_14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863470fb93_0_21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863470fb93_0_21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96b33b51ce_1_2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96b33b51ce_1_2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96b33b51ce_1_26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863470fb93_0_15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863470fb93_0_15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696c1e765_0_2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8696c1e765_0_2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8696c1e765_0_28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863470fb93_0_16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863470fb93_0_16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863470fb93_0_16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863470fb93_0_16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863470fb93_0_17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1863470fb93_0_17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96b33b51ce_1_3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96b33b51ce_1_3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863470fb93_0_18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1863470fb93_0_18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63470fb93_0_13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63470fb93_0_13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863470fb93_0_13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863470fb93_0_12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863470fb93_0_12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8696c1e765_0_9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18696c1e765_0_9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8696c1e765_0_10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18696c1e765_0_10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8b6b83e4a0_0_13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8b6b83e4a0_0_13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696c1e765_0_3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696c1e765_0_3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8696c1e765_0_3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8b6b83e4a0_0_18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8b6b83e4a0_0_18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8b6b83e4a0_0_16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18b6b83e4a0_0_16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89d7334549_0_4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89d7334549_0_4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8b6b83e4a0_0_8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18b6b83e4a0_0_8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8b6b83e4a0_0_9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18b6b83e4a0_0_9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8b6b83e4a0_0_11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8b6b83e4a0_0_11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96b33b51ce_1_6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196b33b51ce_1_6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196b33b51ce_1_65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8696c1e765_0_12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18696c1e765_0_12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8696c1e765_0_12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18696c1e765_0_12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8696c1e765_0_11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18696c1e765_0_11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b6b83e4a0_0_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8b6b83e4a0_0_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8b6b83e4a0_0_9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863470fb93_0_22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863470fb93_0_22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863470fb93_0_23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1863470fb93_0_23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863470fb93_0_24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1863470fb93_0_24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863470fb93_0_24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863470fb93_0_24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863470fb93_0_25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1863470fb93_0_25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89d7334549_0_1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189d7334549_0_1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89d7334549_0_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189d7334549_0_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89d7334549_0_5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189d7334549_0_5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89d7334549_0_9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189d7334549_0_9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89d7334549_0_10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189d7334549_0_10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b6b83e4a0_0_7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b6b83e4a0_0_7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8b6b83e4a0_0_71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89d7334549_0_11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189d7334549_0_113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9d7334549_0_6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189d7334549_0_6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89d7334549_0_6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189d7334549_0_6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89d7334549_0_2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189d7334549_0_2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89d7334549_0_3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189d7334549_0_3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89d7334549_0_3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189d7334549_0_38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8696c1e765_0_8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18696c1e765_0_8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8696c1e765_0_9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8696c1e765_0_9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18696c1e765_0_92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89d7334549_0_1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189d7334549_0_1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863470fb93_0_10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1863470fb93_0_10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" y="152401"/>
            <a:ext cx="8839200" cy="344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" y="3733800"/>
            <a:ext cx="8839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  <a:defRPr>
                <a:solidFill>
                  <a:srgbClr val="00B0F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834" name="adj1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saggese@umd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restfulapi.net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12factor.net/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-scm.com/book/en/v2" TargetMode="External"/><Relationship Id="rId4" Type="http://schemas.openxmlformats.org/officeDocument/2006/relationships/hyperlink" Target="http://dangitgit.com" TargetMode="External"/><Relationship Id="rId5" Type="http://schemas.openxmlformats.org/officeDocument/2006/relationships/hyperlink" Target="https://ohshitgit.com/" TargetMode="External"/><Relationship Id="rId6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medium.freecodecamp.org/a-beginner-friendly-introduction-to-containers-vms-and-docker-79a9e3e119b" TargetMode="External"/><Relationship Id="rId4" Type="http://schemas.openxmlformats.org/officeDocument/2006/relationships/hyperlink" Target="https://docs.docker.com/get-started/" TargetMode="External"/><Relationship Id="rId5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nigelpoulton/counter-app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amazon.com/Data-Pipelines-Apache-Airflow-Harenslak/dp/1617296902" TargetMode="External"/><Relationship Id="rId4" Type="http://schemas.openxmlformats.org/officeDocument/2006/relationships/hyperlink" Target="https://airflow.apache.org/docs/apache-airflow/stable/index.html" TargetMode="External"/><Relationship Id="rId5" Type="http://schemas.openxmlformats.org/officeDocument/2006/relationships/hyperlink" Target="https://airflow.apache.org/docs/apache-airflow/stable/tutorial/index.html" TargetMode="External"/><Relationship Id="rId6" Type="http://schemas.openxmlformats.org/officeDocument/2006/relationships/image" Target="../media/image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airflow.apache.org/docs/apache-airflow/2.2.2/tutorial.html" TargetMode="External"/><Relationship Id="rId4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152400" y="152401"/>
            <a:ext cx="8839200" cy="344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</a:t>
            </a:r>
            <a:r>
              <a:rPr b="1" lang="en-US"/>
              <a:t>DATA605 - Big Data Systems</a:t>
            </a:r>
            <a:br>
              <a:rPr lang="en-US"/>
            </a:br>
            <a:r>
              <a:rPr lang="en-US"/>
              <a:t>ETL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br>
              <a:rPr lang="en-US"/>
            </a:br>
            <a:endParaRPr/>
          </a:p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2400" y="3733800"/>
            <a:ext cx="88392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GP Saggese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gsaggese@umd.edu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with thanks to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Alan Sussman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-US"/>
              <a:t>Amol Deshpande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</p:txBody>
      </p:sp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Remote repos are versions of your project hosted on Internet or on a “remote” file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To collaborate you need to manage remote repos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 / pull changes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can have multiple repos with different policies read-only read-write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`git fetch`: pull all the data from the remote project that you don’t have (e.g., branches, commits)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`git pull` is a short hand from `git fetch origin` + `git merge --rebase`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`git push &lt;REMOTE&gt; &lt;BRANCH&gt;`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`git push origin master`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If somebody pushed to the remote, you can’t push right away, but you need to:</a:t>
            </a:r>
            <a:endParaRPr/>
          </a:p>
          <a:p>
            <a:pPr indent="-317182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Fetch the changes</a:t>
            </a:r>
            <a:endParaRPr/>
          </a:p>
          <a:p>
            <a:pPr indent="-317182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Merge them in your client</a:t>
            </a:r>
            <a:endParaRPr/>
          </a:p>
          <a:p>
            <a:pPr indent="-317182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Resolve conflicts (optional)</a:t>
            </a:r>
            <a:endParaRPr/>
          </a:p>
          <a:p>
            <a:pPr indent="-317182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Push it to the remote</a:t>
            </a:r>
            <a:endParaRPr/>
          </a:p>
        </p:txBody>
      </p: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0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-2362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https://restfulapi.net/</a:t>
            </a:r>
            <a:endParaRPr/>
          </a:p>
          <a:p>
            <a:pPr indent="-19399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REpresentational State Transfer</a:t>
            </a:r>
            <a:endParaRPr/>
          </a:p>
          <a:p>
            <a:pPr indent="-19399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Style to develop distributed systems</a:t>
            </a:r>
            <a:endParaRPr/>
          </a:p>
          <a:p>
            <a:pPr indent="-19399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REST API = Web service API conforming to the REST style</a:t>
            </a:r>
            <a:endParaRPr/>
          </a:p>
          <a:p>
            <a:pPr indent="-19399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Uniform interface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Decide API interface for resources (e.g., document, services, URI, persons) exposed from your system and be consistent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Naming convention, link format, XML or JSON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Once a developer becomes familiar with one of your API, they should be able to follow a similar approach for other APIs</a:t>
            </a:r>
            <a:endParaRPr/>
          </a:p>
          <a:p>
            <a:pPr indent="-19399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Client–server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Servers and clients need to be independent and talk only through the interface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I.e., servers / clients can be modified and should keep working as long as the interface is not changed</a:t>
            </a:r>
            <a:endParaRPr/>
          </a:p>
          <a:p>
            <a:pPr indent="-19399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Stateless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Each request from client to server must contain all of the information necessary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It cannot take advantage of any stored state on the server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Inspired by HTTP (modulo cookies)</a:t>
            </a:r>
            <a:endParaRPr/>
          </a:p>
          <a:p>
            <a:pPr indent="-19399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Cacheable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data in a response should be labeled as cacheable or non-cacheable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cacheable, the client can reuse the response later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Increase scalability and performance</a:t>
            </a:r>
            <a:endParaRPr/>
          </a:p>
          <a:p>
            <a:pPr indent="-19399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Layered system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Each layer cannot "see" beyond the immediate layer that they interface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in a tier application</a:t>
            </a:r>
            <a:endParaRPr/>
          </a:p>
          <a:p>
            <a:pPr indent="-19399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Code on demand (optional)</a:t>
            </a:r>
            <a:endParaRPr/>
          </a:p>
          <a:p>
            <a:pPr indent="-22574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Client can be extended by downloading code</a:t>
            </a:r>
            <a:endParaRPr/>
          </a:p>
        </p:txBody>
      </p:sp>
      <p:sp>
        <p:nvSpPr>
          <p:cNvPr id="884" name="Google Shape;884;p10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RESTful API</a:t>
            </a:r>
            <a:endParaRPr/>
          </a:p>
        </p:txBody>
      </p:sp>
      <p:sp>
        <p:nvSpPr>
          <p:cNvPr id="885" name="Google Shape;885;p103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86" name="Google Shape;886;p10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12-factor App</a:t>
            </a:r>
            <a:endParaRPr/>
          </a:p>
        </p:txBody>
      </p:sp>
      <p:sp>
        <p:nvSpPr>
          <p:cNvPr id="893" name="Google Shape;893;p10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https://12factor.net/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0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900" name="Google Shape;900;p10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Stages of deployment</a:t>
            </a:r>
            <a:endParaRPr/>
          </a:p>
        </p:txBody>
      </p:sp>
      <p:sp>
        <p:nvSpPr>
          <p:cNvPr id="901" name="Google Shape;901;p105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902" name="Google Shape;902;p10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908" name="Google Shape;908;p10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Semantic versioning</a:t>
            </a:r>
            <a:endParaRPr/>
          </a:p>
        </p:txBody>
      </p:sp>
      <p:sp>
        <p:nvSpPr>
          <p:cNvPr id="909" name="Google Shape;909;p106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910" name="Google Shape;910;p10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0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Idempotency</a:t>
            </a:r>
            <a:endParaRPr/>
          </a:p>
        </p:txBody>
      </p:sp>
      <p:sp>
        <p:nvSpPr>
          <p:cNvPr id="917" name="Google Shape;917;p10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0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Microservices vs Monolith</a:t>
            </a:r>
            <a:endParaRPr/>
          </a:p>
        </p:txBody>
      </p:sp>
      <p:sp>
        <p:nvSpPr>
          <p:cNvPr id="925" name="Google Shape;925;p10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0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tagging</a:t>
            </a:r>
            <a:endParaRPr/>
          </a:p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 allows to mark specific points in history with a tag (e.g., release points)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can check out a tag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get in detached HEAD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If you commit your change won’t be added to the tag or to the branch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commit will be unreachable (only by the commit hash)</a:t>
            </a:r>
            <a:endParaRPr/>
          </a:p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internals</a:t>
            </a:r>
            <a:endParaRPr/>
          </a:p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 is a key-value store with a VCS user interface on top of 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Key = hash of a file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Value = content of a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can understand Git only if you understand the data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 objects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Blobs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Trees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Commits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Tags</a:t>
            </a:r>
            <a:endParaRPr/>
          </a:p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</a:t>
            </a:r>
            <a:endParaRPr/>
          </a:p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Branching = diverging from the main line of development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Why?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Work without messing the main line of development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Work without being affected by changes in main branch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Once you are done with working in the branch, merge code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Git branching is lightweight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It’s instantaneous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 branch is just a pointer to a commit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Git doesn’t store data as difference of files, but as a series of snapshot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Git branching workflows branch and merge often (even multiple times a day)</a:t>
            </a:r>
            <a:endParaRPr/>
          </a:p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</a:t>
            </a:r>
            <a:endParaRPr/>
          </a:p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`master` (or `main`) is just a normal </a:t>
            </a:r>
            <a:r>
              <a:rPr lang="en-US"/>
              <a:t>branch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`master` is a pointer to the last commit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As you commit the pointer moves forward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`HEAD`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pointer to the local branch you are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`git branch testing`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creates a new pointer `testing`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points to the commit you are 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can be moved around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Divergent history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When work progresses in two branches</a:t>
            </a:r>
            <a:endParaRPr/>
          </a:p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225" y="2605789"/>
            <a:ext cx="3067050" cy="16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225" y="4752449"/>
            <a:ext cx="3067050" cy="187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branching</a:t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To switch</a:t>
            </a:r>
            <a:r>
              <a:rPr lang="en-US"/>
              <a:t> branch `git checkout`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moves `HEAD` to the new branch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changes the files in the working dir to match the state corresponding to the branch pointer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43" y="3635743"/>
            <a:ext cx="2888425" cy="1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969" y="3572444"/>
            <a:ext cx="3155900" cy="18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3000" y="3733927"/>
            <a:ext cx="3155899" cy="132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branching and merging</a:t>
            </a:r>
            <a:endParaRPr/>
          </a:p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# Start from a project with some commits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# Branch to work a new feature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checkout -b iss53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work ... work ... work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commit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# Need a hot fix to master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checkout master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checkout -b hotfix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fix ... fix ... fix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commit -am “Hot fix”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checkout master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merge hotfix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Fast forward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Note that there is a divergent history now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298" y="990600"/>
            <a:ext cx="2375452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7368" y="2063449"/>
            <a:ext cx="2133600" cy="10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875" y="3488219"/>
            <a:ext cx="2442300" cy="8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2299" y="4457162"/>
            <a:ext cx="2442300" cy="117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2300" y="5575121"/>
            <a:ext cx="2133600" cy="1282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checkout iss53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Keep diverging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You are done with iss53 and you want to merge your work back to master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Go to the target branch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checkout master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merge iss53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Git can’t fast forward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Git creates a new snapshot with the 3-way merge, creates a new “merge commit” (commit with more than one parent)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&gt; git branch -d iss53</a:t>
            </a:r>
            <a:endParaRPr/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38" y="990588"/>
            <a:ext cx="452437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263" y="4142600"/>
            <a:ext cx="45053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forward merge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Merge a commit X with a commit Y that can be reached by following the history of commit 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There is not divergent history to merge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 simply moves the branch pointer forward from X to Y</a:t>
            </a:r>
            <a:endParaRPr/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100" y="4967288"/>
            <a:ext cx="4438650" cy="12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1"/>
          <p:cNvGrpSpPr/>
          <p:nvPr/>
        </p:nvGrpSpPr>
        <p:grpSpPr>
          <a:xfrm>
            <a:off x="152400" y="4962523"/>
            <a:ext cx="4419600" cy="1285877"/>
            <a:chOff x="152400" y="4962523"/>
            <a:chExt cx="4419600" cy="1285877"/>
          </a:xfrm>
        </p:grpSpPr>
        <p:pic>
          <p:nvPicPr>
            <p:cNvPr id="187" name="Google Shape;18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4962525"/>
              <a:ext cx="4419600" cy="128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27748" y="4962523"/>
              <a:ext cx="1034043" cy="505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erging conflicts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If Git can’t merge (e.g., the same file has been modified by both branches, one file was modified by one branch and deleted by another)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t/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does not create a merge commit but pauses to let you resolve the conflict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t/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adds conflict resolution markers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Merge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Edit the files and `git add`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`git mergetool`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Use PyCharm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commit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028254"/>
            <a:ext cx="4268475" cy="146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972" y="1439550"/>
            <a:ext cx="354162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871" y="2102900"/>
            <a:ext cx="4589600" cy="21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5295" y="5497270"/>
            <a:ext cx="3007750" cy="13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ctrTitle"/>
          </p:nvPr>
        </p:nvSpPr>
        <p:spPr>
          <a:xfrm>
            <a:off x="152400" y="1371601"/>
            <a:ext cx="8839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b="1" lang="en-US">
                <a:solidFill>
                  <a:schemeClr val="accent2"/>
                </a:solidFill>
              </a:rPr>
              <a:t>Git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rebasing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In Git there are two ways of merging divergent history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master and experiment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Have a common ancestor C2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Merge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Create a new snapshot C5 and commit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# Go to the target branch.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checkout master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merge experiment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# Go to the branch to rebase.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checkout experiment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rebase master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# Equivalent to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rebase master experiment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In other words it is like: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Get all the changes committed in the branch where we are (C4) since the common ancestor (C2)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Sync to branch that we are rebasing onto (master at C3)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Apply the changes `C4'`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Only the branch where we are is affected</a:t>
            </a:r>
            <a:endParaRPr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925" y="1665725"/>
            <a:ext cx="2248675" cy="10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300" y="3174094"/>
            <a:ext cx="2342649" cy="8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300" y="5170337"/>
            <a:ext cx="2342650" cy="682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 of rebase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Rebasing makes for a cleaner history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history looks like all the work happened in series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Although in reality it happened in parallel to the development in `master`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Rebasing to contribute to a project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are contributing to a project that you don't maintain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work on your branch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When you are ready to integrate your work, rebase your work onto `origin/master`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maintainer does not have to do any integration work: just a fast forward or a clean apply</a:t>
            </a:r>
            <a:endParaRPr/>
          </a:p>
        </p:txBody>
      </p:sp>
      <p:sp>
        <p:nvSpPr>
          <p:cNvPr id="219" name="Google Shape;219;p2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Golden rule of rebasing</a:t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Strict version: </a:t>
            </a:r>
            <a:r>
              <a:rPr lang="en-US"/>
              <a:t>"Do not rebase commits that exist outside your repository"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Loose version: “It’s ok to rebase your branch even if you pushed to a server, as long as you are the only one to use it”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t/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The problem is: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1. You push your commits somewhere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2. Others pull your commits down and base their work on them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3. You rewrite those commits with `git rebase` and push them again with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`git push --force`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4. Your collaborators have to re-merge their work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Rebasing means abandoning existing commits and creating new ones that are similar but different</a:t>
            </a:r>
            <a:endParaRPr/>
          </a:p>
        </p:txBody>
      </p:sp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Rebase vs Merge</a:t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9146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Rebase and merge are related to what interpretation we give of the repository commit history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What does the history of a repo mean?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a) A record of what actually happened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b) A story of how your project should have been made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a) Commit history is a record of what actually happened</a:t>
            </a:r>
            <a:endParaRPr b="1"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History should not be tampered with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What if there is a series of messy merge commits?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This is how it happened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The repo should preserve this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 `git merge`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b="1" lang="en-US"/>
              <a:t>b) Commit history is the story of how a project should have been made</a:t>
            </a:r>
            <a:endParaRPr b="1"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would n</a:t>
            </a:r>
            <a:r>
              <a:rPr lang="en-US"/>
              <a:t>ot publish a book as a sequence of drafts and correction, but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rather the final version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Tell the history in the way that is best for future readers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Use `git rebase` and filter-branch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t/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Best of the merge-vs-rebase approaches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Rebase changes you've made in your local repo but haven't pushed yet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Clean up your history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Merge to master to preserve the history of how something was built</a:t>
            </a:r>
            <a:endParaRPr/>
          </a:p>
        </p:txBody>
      </p:sp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 branches</a:t>
            </a:r>
            <a:endParaRPr/>
          </a:p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Remote branches are pointers to branches in </a:t>
            </a:r>
            <a:r>
              <a:rPr lang="en-US"/>
              <a:t>remote</a:t>
            </a:r>
            <a:r>
              <a:rPr lang="en-US"/>
              <a:t> repos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`github.com:alphamatic/surrentum`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t/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`git remote ...`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Tracking</a:t>
            </a:r>
            <a:r>
              <a:rPr lang="en-US"/>
              <a:t> branches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Local reference representing the state of the remote repo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`master` tracks `origin/master`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Can’t change the remote branch (e.g., `origin/master`)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 change tracking branch (e.g., `master`)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updates them when you do `git fetch origin` (or `git pull`)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To share code in a local branch you need to push them to a remote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push origin serverfix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To work on it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checkout -b serverfix origin/serverfix</a:t>
            </a:r>
            <a:endParaRPr/>
          </a:p>
        </p:txBody>
      </p:sp>
      <p:sp>
        <p:nvSpPr>
          <p:cNvPr id="243" name="Google Shape;243;p2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workflows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Workflows</a:t>
            </a:r>
            <a:endParaRPr b="1"/>
          </a:p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= ways of working and collaborating using Git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Long-running branches</a:t>
            </a:r>
            <a:endParaRPr b="1"/>
          </a:p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Branches at different level of stabilities, that are always open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1. `master` is always ready to be released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2. `develop` to develop in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3. Topic / feature branches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When they are "stable enough" they are integrated up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You can merge them regularly into others (e.g., `master`)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Topic branches</a:t>
            </a:r>
            <a:endParaRPr b="1"/>
          </a:p>
          <a:p>
            <a:pPr indent="-30003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Short-lived branches that you create and use for a single feature</a:t>
            </a:r>
            <a:endParaRPr/>
          </a:p>
          <a:p>
            <a:pPr indent="-30003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`hotfix`, `wip-XYZ`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Easy to review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Silo-ed from the rest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This is typical of Git since other VCS support for branches is not good enough</a:t>
            </a:r>
            <a:endParaRPr/>
          </a:p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150" y="978100"/>
            <a:ext cx="3329400" cy="12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042" y="2466741"/>
            <a:ext cx="2323958" cy="18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643" y="4574043"/>
            <a:ext cx="1982025" cy="21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Centralized workflow</a:t>
            </a:r>
            <a:endParaRPr/>
          </a:p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Typical model for centralized VCS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Developers: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Check out the code from the central repo on their computer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Modify the code locally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Push it back to the central hub (assuming no conflicts with latest copy, otherwise they need to merge)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Centralized workflow in Git</a:t>
            </a:r>
            <a:endParaRPr/>
          </a:p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Any number of developers can use this workflow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Every dev: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has push (i.e., write) access to the central repo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Cannot push code that will overwrite each other code (only fast-forward changes)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Needs to fetch and then merge</a:t>
            </a:r>
            <a:endParaRPr/>
          </a:p>
        </p:txBody>
      </p:sp>
      <p:sp>
        <p:nvSpPr>
          <p:cNvPr id="262" name="Google Shape;262;p2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922" y="1518900"/>
            <a:ext cx="3445375" cy="14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Integration-manager Workflow</a:t>
            </a:r>
            <a:endParaRPr/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This is the classical model for open-source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E.g., Linux, GitHub fork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t/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Each dev has: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Write access to their own public repo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Read access to everyone else's public repo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1. One repo is the "official" project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Only the project maintainer pushes to the public repo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2. Each contributor: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Clones ("forks") the project into a private copy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Makes changes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Pushes changes to his own public copy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Sends email to maintainer asking to pull changes (pull request)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3. The maintainer: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Adds contributor repo as a remote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Merges the changes into a local branch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Tests changes locally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Pushes branch to official repo</a:t>
            </a:r>
            <a:endParaRPr/>
          </a:p>
        </p:txBody>
      </p:sp>
      <p:sp>
        <p:nvSpPr>
          <p:cNvPr id="271" name="Google Shape;271;p3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38" y="5162813"/>
            <a:ext cx="44291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forks</a:t>
            </a:r>
            <a:endParaRPr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Forked public project workflow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Typically devs don't have permissions to update directly branches on the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approach is based on forking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Clone the repo and create a branch with your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Create a writable fork of the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Push your branch there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Prepare a PR / a patch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Project </a:t>
            </a:r>
            <a:r>
              <a:rPr lang="en-US"/>
              <a:t>maintainer </a:t>
            </a:r>
            <a:r>
              <a:rPr lang="en-US"/>
              <a:t>accepts and integrates PRs / patches</a:t>
            </a:r>
            <a:endParaRPr/>
          </a:p>
        </p:txBody>
      </p:sp>
      <p:sp>
        <p:nvSpPr>
          <p:cNvPr id="280" name="Google Shape;280;p3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References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HEAD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origin/master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experiment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d921970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^ after a reference resolves to the parent of that commit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HEAD^ = commit before HEAD, i.e., last commit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 merge commit has multiple parents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^2 means ^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Double-dot notation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1..2 range of commits that are reachable from 2 but not from 1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log master..experiment -&gt; D,C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log experiment..master -&gt; F,E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Triple-dot notation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1...2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commits that are reachable from either of the two differences but not from both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log master...experiment -&gt; F,E,D,C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3019425"/>
            <a:ext cx="44481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909"/>
              <a:buFont typeface="Arial"/>
              <a:buNone/>
            </a:pPr>
            <a:r>
              <a:rPr b="1" lang="en-US"/>
              <a:t>Git - Resou</a:t>
            </a:r>
            <a:r>
              <a:rPr lang="en-US"/>
              <a:t>rces</a:t>
            </a:r>
            <a:endParaRPr b="1"/>
          </a:p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52400" y="990600"/>
            <a:ext cx="5884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Concepts in the slides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Tutorial here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Mastery: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Pro Git</a:t>
            </a:r>
            <a:r>
              <a:rPr lang="en-US"/>
              <a:t> (free)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Web resources:</a:t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dangitgit.com</a:t>
            </a:r>
            <a:r>
              <a:rPr lang="en-US"/>
              <a:t> (aka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Oh Sh*t, Git!?!</a:t>
            </a:r>
            <a:r>
              <a:rPr lang="en-US"/>
              <a:t>)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9552" y="2656325"/>
            <a:ext cx="2725995" cy="33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Git: advanced</a:t>
            </a:r>
            <a:endParaRPr/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29146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stashing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Copy state of your working dir (e.g., modified and staged files), save it in a stack, to apply later 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cherry-picking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Rebase for a single commit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rerere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Reuse Recorded Resolution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Git caches how to solve certain conflicts 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tagging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Give a name to a specific commit (e.g., v1.3)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submodules / subtrees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Project including other Git projects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bisect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Sometimes a bug shows up at top of tree but you don't know at which revision it started manifesting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You have a script that return 0 if the project is good and non-0 if the project is bad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Bisect can find the revision at which the script goes from good to bad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filter-branch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Rewrite history in some script-able way</a:t>
            </a:r>
            <a:endParaRPr/>
          </a:p>
          <a:p>
            <a:pPr indent="-291464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E.g., change your email, remove a file (with passwords or large file)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Check out each version, runs the command, commit the result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hooks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Run scripts before each commit, merging, ...</a:t>
            </a:r>
            <a:endParaRPr/>
          </a:p>
        </p:txBody>
      </p:sp>
      <p:sp>
        <p:nvSpPr>
          <p:cNvPr id="297" name="Google Shape;297;p3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04" name="Google Shape;304;p3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GitHub: largest host for Git repos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 hosting (many open source projects)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PRs, forks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Issue tracking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Code review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Collaboration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 open-source communities, “forking a project” had a </a:t>
            </a:r>
            <a:r>
              <a:rPr lang="en-US"/>
              <a:t>negative</a:t>
            </a:r>
            <a:r>
              <a:rPr lang="en-US"/>
              <a:t> connotation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Take a project, modify it, and make it a competing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 GitHub parlance, forking means making a copy to a project so that you can contribute it even if you don’t have push / write access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ctrTitle"/>
          </p:nvPr>
        </p:nvSpPr>
        <p:spPr>
          <a:xfrm>
            <a:off x="152400" y="1752601"/>
            <a:ext cx="8839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b="1" lang="en-US">
                <a:solidFill>
                  <a:schemeClr val="accent2"/>
                </a:solidFill>
              </a:rPr>
              <a:t>Data pipelines</a:t>
            </a:r>
            <a:br>
              <a:rPr lang="en-US"/>
            </a:br>
            <a:r>
              <a:rPr lang="en-US"/>
              <a:t>DevOps with Docker</a:t>
            </a:r>
            <a:br>
              <a:rPr lang="en-US"/>
            </a:br>
            <a:r>
              <a:rPr lang="en-US"/>
              <a:t>Airflow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Unit-testing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REST API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152400" y="990600"/>
            <a:ext cx="5529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Concepts in the slides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Mastery: Data Pipelines Pocket Reference: Moving and Processing Data for Analytics</a:t>
            </a:r>
            <a:endParaRPr/>
          </a:p>
        </p:txBody>
      </p:sp>
      <p:sp>
        <p:nvSpPr>
          <p:cNvPr id="317" name="Google Shape;317;p3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pipelines - Resources</a:t>
            </a:r>
            <a:endParaRPr/>
          </a:p>
        </p:txBody>
      </p:sp>
      <p:sp>
        <p:nvSpPr>
          <p:cNvPr id="318" name="Google Shape;318;p36"/>
          <p:cNvSpPr txBox="1"/>
          <p:nvPr>
            <p:ph idx="11" type="ftr"/>
          </p:nvPr>
        </p:nvSpPr>
        <p:spPr>
          <a:xfrm>
            <a:off x="0" y="6492875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</a:t>
            </a:r>
            <a:r>
              <a:rPr lang="en-US"/>
              <a:t>UMD DATA605</a:t>
            </a:r>
            <a:endParaRPr/>
          </a:p>
        </p:txBody>
      </p:sp>
      <p:sp>
        <p:nvSpPr>
          <p:cNvPr id="319" name="Google Shape;319;p36"/>
          <p:cNvSpPr txBox="1"/>
          <p:nvPr>
            <p:ph idx="12" type="sldNum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00" y="1463512"/>
            <a:ext cx="2964976" cy="45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is the new oil, but it needs to be: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collected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preprocessed / cleaned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validated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processed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combined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pipelines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Set of processes that move and transform data so that new value can be derived (through analytics, reporting, machine learning)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Simplest data pipeline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Extract data from REST API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Load into SQL table</a:t>
            </a:r>
            <a:endParaRPr/>
          </a:p>
        </p:txBody>
      </p:sp>
      <p:sp>
        <p:nvSpPr>
          <p:cNvPr id="326" name="Google Shape;326;p3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pipelines</a:t>
            </a:r>
            <a:endParaRPr/>
          </a:p>
        </p:txBody>
      </p:sp>
      <p:sp>
        <p:nvSpPr>
          <p:cNvPr id="327" name="Google Shape;327;p3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575" y="1875400"/>
            <a:ext cx="3475450" cy="7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engineers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and maintain data pipelines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Tools:</a:t>
            </a:r>
            <a:endParaRPr/>
          </a:p>
          <a:p>
            <a:pPr indent="-185737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Python / Java / Go / No-code</a:t>
            </a:r>
            <a:endParaRPr/>
          </a:p>
          <a:p>
            <a:pPr indent="-185737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SQL / NoSQL stores</a:t>
            </a:r>
            <a:endParaRPr/>
          </a:p>
          <a:p>
            <a:pPr indent="-185737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Hadoop / MapReduce / Spark</a:t>
            </a:r>
            <a:endParaRPr/>
          </a:p>
          <a:p>
            <a:pPr indent="-185737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Cloud computing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scientists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predictive models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Tools: Python / R / Julia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Data analysts / Marketing</a:t>
            </a:r>
            <a:endParaRPr/>
          </a:p>
          <a:p>
            <a:pPr indent="-242887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metrics and dashboards</a:t>
            </a:r>
            <a:endParaRPr/>
          </a:p>
          <a:p>
            <a:pPr indent="-242887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Tools: Ta</a:t>
            </a:r>
            <a:r>
              <a:rPr lang="en-US" sz="2800"/>
              <a:t>bleaux, </a:t>
            </a:r>
            <a:r>
              <a:rPr lang="en-US"/>
              <a:t>s</a:t>
            </a:r>
            <a:r>
              <a:rPr lang="en-US" sz="2800"/>
              <a:t>preadsheets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Problems in practice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Who is responsible for the data?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Talk to stakeholders on a regular basis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Scaling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Architecture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Service level agreement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Done is better than perfect</a:t>
            </a:r>
            <a:endParaRPr/>
          </a:p>
        </p:txBody>
      </p:sp>
      <p:sp>
        <p:nvSpPr>
          <p:cNvPr id="335" name="Google Shape;335;p3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Roles in Building </a:t>
            </a:r>
            <a:r>
              <a:rPr lang="en-US"/>
              <a:t>Data Pipelines</a:t>
            </a:r>
            <a:endParaRPr/>
          </a:p>
        </p:txBody>
      </p:sp>
      <p:sp>
        <p:nvSpPr>
          <p:cNvPr id="336" name="Google Shape;336;p38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37" name="Google Shape;337;p3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ingestion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= extract data from one source and load it into another</a:t>
            </a:r>
            <a:endParaRPr/>
          </a:p>
          <a:p>
            <a:pPr indent="-32766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</a:t>
            </a:r>
            <a:r>
              <a:rPr lang="en-US"/>
              <a:t> sources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DB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REST API (abstraction on top of </a:t>
            </a:r>
            <a:r>
              <a:rPr lang="en-US"/>
              <a:t>DBs</a:t>
            </a:r>
            <a:r>
              <a:rPr lang="en-US"/>
              <a:t>)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N</a:t>
            </a:r>
            <a:r>
              <a:rPr lang="en-US"/>
              <a:t>etwork</a:t>
            </a:r>
            <a:r>
              <a:rPr lang="en-US"/>
              <a:t> file system / Cloud (e.g., logs, CSV files, Parquet files)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warehouses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lakes</a:t>
            </a:r>
            <a:endParaRPr/>
          </a:p>
          <a:p>
            <a:pPr indent="-32766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Source ownership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An organization can use 10-100s of data sources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Internal (e.g., Postgres DB storing shopping carts)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3rd-parties (e.g., Google analytics tracking website usage)</a:t>
            </a:r>
            <a:endParaRPr/>
          </a:p>
        </p:txBody>
      </p:sp>
      <p:sp>
        <p:nvSpPr>
          <p:cNvPr id="343" name="Google Shape;343;p3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4" name="Google Shape;344;p39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45" name="Google Shape;345;p3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Structured data from SQL, DB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Semi-structured (e.g., logs, HTML pages)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Unstructured (e.g., text, nested JSON)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t/>
            </a:r>
            <a:endParaRPr/>
          </a:p>
        </p:txBody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Structured data</a:t>
            </a:r>
            <a:endParaRPr/>
          </a:p>
        </p:txBody>
      </p:sp>
      <p:sp>
        <p:nvSpPr>
          <p:cNvPr id="352" name="Google Shape;352;p40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53" name="Google Shape;353;p4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cleanliness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Quality of source data varies greatly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Typically messy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Duplicated records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Incomplete or missing records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Inconsistent formats (e.g., phone with / without dashes)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Mislabel or unlabeled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When to clean it?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As soon as possible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ETL (Extract-Transform-Load) vs ELT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Mantras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Hope for the best, assume the worst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Validate data early and often</a:t>
            </a:r>
            <a:endParaRPr/>
          </a:p>
        </p:txBody>
      </p:sp>
      <p:sp>
        <p:nvSpPr>
          <p:cNvPr id="359" name="Google Shape;359;p4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Cleaning</a:t>
            </a:r>
            <a:endParaRPr/>
          </a:p>
        </p:txBody>
      </p:sp>
      <p:sp>
        <p:nvSpPr>
          <p:cNvPr id="360" name="Google Shape;360;p41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61" name="Google Shape;361;p4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Spectrum: high-volume vs low-volume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One-shot vs s</a:t>
            </a:r>
            <a:r>
              <a:rPr lang="en-US"/>
              <a:t>treaming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High-velocity vs low-velocity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Other</a:t>
            </a:r>
            <a:r>
              <a:rPr lang="en-US"/>
              <a:t> challenges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API rate limits / throttling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Connection time-outs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Slow downloads</a:t>
            </a:r>
            <a:endParaRPr/>
          </a:p>
        </p:txBody>
      </p:sp>
      <p:sp>
        <p:nvSpPr>
          <p:cNvPr id="367" name="Google Shape;367;p4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volumes</a:t>
            </a:r>
            <a:endParaRPr/>
          </a:p>
        </p:txBody>
      </p:sp>
      <p:sp>
        <p:nvSpPr>
          <p:cNvPr id="368" name="Google Shape;368;p42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A </a:t>
            </a:r>
            <a:r>
              <a:rPr lang="en-US"/>
              <a:t>VCS</a:t>
            </a:r>
            <a:r>
              <a:rPr lang="en-US"/>
              <a:t> is a system that allows to: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Record changes to files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Recall specific versions later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Track who changed what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Compare </a:t>
            </a:r>
            <a:r>
              <a:rPr lang="en-US"/>
              <a:t>changes</a:t>
            </a:r>
            <a:r>
              <a:rPr lang="en-US"/>
              <a:t> over time</a:t>
            </a:r>
            <a:endParaRPr/>
          </a:p>
          <a:p>
            <a:pPr indent="0" lvl="0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Simplest version control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Make a copy of a dir and add a timestamp (or worse `_v1`)</a:t>
            </a:r>
            <a:endParaRPr/>
          </a:p>
          <a:p>
            <a:pPr indent="-30861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Centralized VCS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Perforce, Subversion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There is a server storing the code, a clients that connect to it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the server is down, nobody can work</a:t>
            </a:r>
            <a:endParaRPr/>
          </a:p>
          <a:p>
            <a:pPr indent="-30861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Distributed VCS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Git, Mercurial, Bazaar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Clients have the entire history of the repo locally</a:t>
            </a:r>
            <a:endParaRPr/>
          </a:p>
          <a:p>
            <a:pPr indent="-251459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Each client is a repo server</a:t>
            </a:r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Version Control Systems</a:t>
            </a:r>
            <a:endParaRPr/>
          </a:p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425" y="1820150"/>
            <a:ext cx="2946724" cy="1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775" y="3617450"/>
            <a:ext cx="2586689" cy="310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Pros:</a:t>
            </a:r>
            <a:endParaRPr/>
          </a:p>
          <a:p>
            <a:pPr indent="-34417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Storing data in cloud storage is cheaper</a:t>
            </a:r>
            <a:endParaRPr/>
          </a:p>
          <a:p>
            <a:pPr indent="-34417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Making changes to types or properties is easier since it's unstructured or semi-structured (with no predefined schema)</a:t>
            </a:r>
            <a:endParaRPr/>
          </a:p>
          <a:p>
            <a:pPr indent="-287019" lvl="2" marL="1143000" rtl="0" algn="l"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E.g., JSON documents</a:t>
            </a:r>
            <a:endParaRPr/>
          </a:p>
          <a:p>
            <a:pPr indent="-34417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Data scientists</a:t>
            </a:r>
            <a:endParaRPr/>
          </a:p>
          <a:p>
            <a:pPr indent="-287019" lvl="2" marL="1143000" rtl="0" algn="l"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don't know initially which data to use and how to access the data</a:t>
            </a:r>
            <a:endParaRPr/>
          </a:p>
          <a:p>
            <a:pPr indent="-287019" lvl="2" marL="1143000" rtl="0" algn="l"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want to explore the raw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Cons: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It is not optimized for querying like a structured data warehouse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There are tools that allow to query data in a data lake similar to SQL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E.g., AWS Athena, Redshift Spectrum</a:t>
            </a:r>
            <a:endParaRPr/>
          </a:p>
        </p:txBody>
      </p:sp>
      <p:sp>
        <p:nvSpPr>
          <p:cNvPr id="375" name="Google Shape;375;p4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lake: pros and cons</a:t>
            </a:r>
            <a:endParaRPr/>
          </a:p>
        </p:txBody>
      </p:sp>
      <p:sp>
        <p:nvSpPr>
          <p:cNvPr id="376" name="Google Shape;376;p43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77" name="Google Shape;377;p4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warehouse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DB storing data from different systems in a structured way to optimize queries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a large Postgres instance with many DBs and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lake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Data stored in a semi-structured or without structure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E.g., an S3 bucket storing blog posts, flat files, JSON objects, images</a:t>
            </a:r>
            <a:endParaRPr/>
          </a:p>
        </p:txBody>
      </p:sp>
      <p:sp>
        <p:nvSpPr>
          <p:cNvPr id="383" name="Google Shape;383;p4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warehouse vs Data lake</a:t>
            </a:r>
            <a:endParaRPr/>
          </a:p>
        </p:txBody>
      </p:sp>
      <p:sp>
        <p:nvSpPr>
          <p:cNvPr id="384" name="Google Shape;384;p44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OLAP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On-Line Analytical Processing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</a:t>
            </a:r>
            <a:r>
              <a:rPr lang="en-US"/>
              <a:t>erform multi-dimensional analysis at high speeds on large volumes of data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data mining, business intelligence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OLTP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On-Line Transactional Processing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Enable real-time execution of large numbers of transactions by a large number of people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online banking, e-commerce, travel reservations</a:t>
            </a:r>
            <a:endParaRPr/>
          </a:p>
        </p:txBody>
      </p:sp>
      <p:sp>
        <p:nvSpPr>
          <p:cNvPr id="391" name="Google Shape;391;p4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OLAP vs OLTP</a:t>
            </a:r>
            <a:endParaRPr/>
          </a:p>
        </p:txBody>
      </p:sp>
      <p:sp>
        <p:nvSpPr>
          <p:cNvPr id="392" name="Google Shape;392;p45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393" name="Google Shape;393;p4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building and deploying data lakes, warehouses, pipelines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Managed services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No need for admin and deploy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Cost of storage dropping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Highly scalable DBs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Amazon Redshift, Google BigQuery, Snowflake</a:t>
            </a:r>
            <a:endParaRPr/>
          </a:p>
        </p:txBody>
      </p:sp>
      <p:sp>
        <p:nvSpPr>
          <p:cNvPr id="399" name="Google Shape;399;p4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Advantages of Cloud computing</a:t>
            </a:r>
            <a:endParaRPr/>
          </a:p>
        </p:txBody>
      </p:sp>
      <p:sp>
        <p:nvSpPr>
          <p:cNvPr id="400" name="Google Shape;400;p46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01" name="Google Shape;401;p4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ingestion tools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Buy-vs-build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Risk tolerance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transformation, e.g.,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Data conversion (e.g., parsing timestamp)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Create new metrics from multiple source columns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Aggregate, filter through business logic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Anonymize data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modeling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Structure data in a format optimized for data analysis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load data in SQL DB</a:t>
            </a:r>
            <a:endParaRPr/>
          </a:p>
        </p:txBody>
      </p:sp>
      <p:sp>
        <p:nvSpPr>
          <p:cNvPr id="407" name="Google Shape;407;p4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ETL</a:t>
            </a:r>
            <a:endParaRPr/>
          </a:p>
        </p:txBody>
      </p:sp>
      <p:sp>
        <p:nvSpPr>
          <p:cNvPr id="408" name="Google Shape;408;p4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09" name="Google Shape;409;p4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10-100s data pipelines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Schedule and manage flow of tasks according to their dependencies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Apache Airflow, Luigi, AWS Glue, Kubeflow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Pipeline and jobs are represented through DAGs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Workflow orchestration</a:t>
            </a:r>
            <a:endParaRPr/>
          </a:p>
        </p:txBody>
      </p:sp>
      <p:sp>
        <p:nvSpPr>
          <p:cNvPr id="416" name="Google Shape;416;p48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17" name="Google Shape;417;p4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8" name="Google Shape;4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520" y="4606795"/>
            <a:ext cx="3352799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050" y="1649925"/>
            <a:ext cx="55435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Extract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Gather data from various sources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Load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Move data into the final destination (e.g., data warehouse or data lake)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Transform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Raw data is combined and formatted to become useful for analysis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Typically</a:t>
            </a:r>
            <a:r>
              <a:rPr lang="en-US"/>
              <a:t> data ingestion = E + L</a:t>
            </a:r>
            <a:endParaRPr/>
          </a:p>
        </p:txBody>
      </p:sp>
      <p:sp>
        <p:nvSpPr>
          <p:cNvPr id="425" name="Google Shape;425;p4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ETL paradigm</a:t>
            </a:r>
            <a:endParaRPr/>
          </a:p>
        </p:txBody>
      </p:sp>
      <p:sp>
        <p:nvSpPr>
          <p:cNvPr id="426" name="Google Shape;426;p49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27" name="Google Shape;427;p4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ETL has been the standard approach for long time</a:t>
            </a:r>
            <a:endParaRPr/>
          </a:p>
          <a:p>
            <a:pPr indent="-23685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Today ELT is becoming the pattern of choice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Extract, Load, Transform</a:t>
            </a:r>
            <a:endParaRPr/>
          </a:p>
          <a:p>
            <a:pPr indent="-32575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Enabled by cloud computing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Large storage to save all the raw data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Distributed data storage and querying (e.g., HDFS)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Columnar DBs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compression</a:t>
            </a:r>
            <a:endParaRPr/>
          </a:p>
          <a:p>
            <a:pPr indent="-32575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Allow to separate data engineers and data scientists / analysts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engineers focus on data ingestion (E + L)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Data scientists focus on transform (e.g., SQL, MongoDB)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No need to know how the data will be used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ETL requires to understand the data at ingestion time</a:t>
            </a:r>
            <a:endParaRPr/>
          </a:p>
        </p:txBody>
      </p:sp>
      <p:sp>
        <p:nvSpPr>
          <p:cNvPr id="433" name="Google Shape;433;p5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ELT paradigm</a:t>
            </a:r>
            <a:endParaRPr/>
          </a:p>
        </p:txBody>
      </p:sp>
      <p:sp>
        <p:nvSpPr>
          <p:cNvPr id="434" name="Google Shape;434;p50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35" name="Google Shape;435;p5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Row-based DBs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MySQL, Postgres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Optimized for reading / writing records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Read / write small amounts of data frequently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Columnar DBs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Amazon Redshift, Snowflake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Read / write large amounts of data infrequently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E.g., analytics requires a few columns</a:t>
            </a:r>
            <a:endParaRPr/>
          </a:p>
        </p:txBody>
      </p:sp>
      <p:sp>
        <p:nvSpPr>
          <p:cNvPr id="441" name="Google Shape;441;p5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Row-based vs Columnar DBs</a:t>
            </a:r>
            <a:endParaRPr/>
          </a:p>
        </p:txBody>
      </p:sp>
      <p:sp>
        <p:nvSpPr>
          <p:cNvPr id="442" name="Google Shape;442;p51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43" name="Google Shape;443;p5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4" name="Google Shape;4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698" y="1042725"/>
            <a:ext cx="4072075" cy="14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575" y="5168375"/>
            <a:ext cx="50292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Data products: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a recommendation engine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personalized search engine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sentiment analysis on user-generated reviews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Powered by machine learning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Data ingestion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Data pre-processing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Cleaning, tokenization, feature computations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Model training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Model deployment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Monitor model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Is it working?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Is it getting slower? 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Are performance getting worse?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Feedback from deployment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E.g., recommendations vs what users bought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Ingest data back for future versions of the model</a:t>
            </a:r>
            <a:endParaRPr/>
          </a:p>
        </p:txBody>
      </p:sp>
      <p:sp>
        <p:nvSpPr>
          <p:cNvPr id="451" name="Google Shape;451;p5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Data products</a:t>
            </a:r>
            <a:endParaRPr/>
          </a:p>
        </p:txBody>
      </p:sp>
      <p:sp>
        <p:nvSpPr>
          <p:cNvPr id="452" name="Google Shape;452;p52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53" name="Google Shape;453;p5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VCS: How to track data</a:t>
            </a:r>
            <a:endParaRPr/>
          </a:p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Delta-based VCS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E.g., Subversion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Store the data in terms of patches (changes of files over time)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Stream of snapshots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E.g., git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Data in terms of snapshots of a filesystem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Take a picture of what your files look like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Store reference to the snapshots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Save link to previous identical files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 is like a mini file-system / key-value store with a VCS built on top </a:t>
            </a:r>
            <a:endParaRPr/>
          </a:p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025" y="1058900"/>
            <a:ext cx="4232576" cy="16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200" y="4856295"/>
            <a:ext cx="3889276" cy="15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ELT, transformations </a:t>
            </a:r>
            <a:r>
              <a:rPr lang="en-US"/>
              <a:t>(“T”) </a:t>
            </a:r>
            <a:r>
              <a:rPr lang="en-US"/>
              <a:t>according to business logic and data modelling are done after extraction (“E”)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Sometimes some transformations with limited scope (“t”) are needed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De-duplicate </a:t>
            </a:r>
            <a:r>
              <a:rPr lang="en-US"/>
              <a:t>records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Parse URLs into individual components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Obfuscate sensitive data (for legal or security reasons)</a:t>
            </a:r>
            <a:endParaRPr/>
          </a:p>
        </p:txBody>
      </p:sp>
      <p:sp>
        <p:nvSpPr>
          <p:cNvPr id="459" name="Google Shape;459;p5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EtLT</a:t>
            </a:r>
            <a:endParaRPr/>
          </a:p>
        </p:txBody>
      </p:sp>
      <p:sp>
        <p:nvSpPr>
          <p:cNvPr id="460" name="Google Shape;460;p53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61" name="Google Shape;461;p5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type="ctrTitle"/>
          </p:nvPr>
        </p:nvSpPr>
        <p:spPr>
          <a:xfrm>
            <a:off x="152400" y="2768076"/>
            <a:ext cx="88392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DATA605 - Big Data System</a:t>
            </a:r>
            <a:r>
              <a:rPr b="1" lang="en-US"/>
              <a:t>s</a:t>
            </a:r>
            <a:br>
              <a:rPr lang="en-US"/>
            </a:br>
            <a:r>
              <a:rPr lang="en-US"/>
              <a:t>DevOps with Docker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A Beginner-Friendly Introduction to Containers, VMs and Docker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Official Docker Getting Started Tutorial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Mastery: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Poulton, Docker Deep Dive: Zero to Docker in a single book, 2020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Google SRE book TODO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course, we will use Docker containers in order to easily set-up the environments to work with big data systems</a:t>
            </a:r>
            <a:endParaRPr/>
          </a:p>
        </p:txBody>
      </p:sp>
      <p:sp>
        <p:nvSpPr>
          <p:cNvPr id="473" name="Google Shape;473;p5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- Resources</a:t>
            </a:r>
            <a:endParaRPr/>
          </a:p>
        </p:txBody>
      </p:sp>
      <p:sp>
        <p:nvSpPr>
          <p:cNvPr id="474" name="Google Shape;474;p55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75" name="Google Shape;475;p5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6" name="Google Shape;4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470" y="3548551"/>
            <a:ext cx="2502551" cy="30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DevOps = practices that combines software development (devs) and IT operations (ops)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2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Problem: for many Internet companies, the application </a:t>
            </a:r>
            <a:r>
              <a:rPr b="1" lang="en-US"/>
              <a:t>is</a:t>
            </a:r>
            <a:r>
              <a:rPr lang="en-US"/>
              <a:t> the business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Amazon, Expedia, Google, Facebook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the application breaks, the business stops working</a:t>
            </a:r>
            <a:endParaRPr/>
          </a:p>
          <a:p>
            <a:pPr indent="-3171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Solutions: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Before virtualization (before 2000s)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Virtual machine era (2000s-2010s)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Container era (&gt; ~2013)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Container technology revolutionized DevOps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Enable true independence between applications and IT ops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Create a model for better collaboration (fewer conflicts) and innovation</a:t>
            </a:r>
            <a:endParaRPr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800"/>
              <a:t>“It doesn’t work!”</a:t>
            </a:r>
            <a:endParaRPr sz="2800"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800"/>
              <a:t>“What? It works for me”</a:t>
            </a:r>
            <a:endParaRPr/>
          </a:p>
        </p:txBody>
      </p:sp>
      <p:sp>
        <p:nvSpPr>
          <p:cNvPr id="482" name="Google Shape;482;p5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483" name="Google Shape;483;p56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84" name="Google Shape;484;p5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&lt; 2000s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“Run on the metal” 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Running multiple applications on the same server was not safe and secure</a:t>
            </a:r>
            <a:endParaRPr sz="3200"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IT would buy a new server for each application</a:t>
            </a:r>
            <a:endParaRPr sz="3200"/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 sz="3200"/>
              <a:t>Difficult to spec the machine</a:t>
            </a:r>
            <a:endParaRPr sz="3200"/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 sz="3200"/>
              <a:t>Buy “big and fast servers”</a:t>
            </a:r>
            <a:endParaRPr sz="3200"/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 sz="3200"/>
              <a:t>Overpowered servers operating at 5-10% of capacity</a:t>
            </a:r>
            <a:endParaRPr sz="3200"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Tons of money in the DotCom boom was spent on machines and networks</a:t>
            </a:r>
            <a:endParaRPr sz="3200"/>
          </a:p>
        </p:txBody>
      </p:sp>
      <p:sp>
        <p:nvSpPr>
          <p:cNvPr id="490" name="Google Shape;490;p5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Before Virtualization</a:t>
            </a:r>
            <a:endParaRPr/>
          </a:p>
        </p:txBody>
      </p:sp>
      <p:sp>
        <p:nvSpPr>
          <p:cNvPr id="491" name="Google Shape;491;p5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492" name="Google Shape;492;p5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Circa 2000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VM ran safely and securely multiple applications on a single server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IT could run apps on existing servers with spare capacity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Every VM requires an OS (waste of CPU, RAM, and disk)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Monitor and patch each 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Buy an OS license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VMs are slow to boot</a:t>
            </a:r>
            <a:endParaRPr/>
          </a:p>
        </p:txBody>
      </p:sp>
      <p:sp>
        <p:nvSpPr>
          <p:cNvPr id="498" name="Google Shape;498;p5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Virtual Machine Era</a:t>
            </a:r>
            <a:endParaRPr/>
          </a:p>
        </p:txBody>
      </p:sp>
      <p:sp>
        <p:nvSpPr>
          <p:cNvPr id="499" name="Google Shape;499;p58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00" name="Google Shape;500;p5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152400" y="990600"/>
            <a:ext cx="6378900" cy="5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Circa 2013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718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Pros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Containers don’t require full-blown OS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All containers run on a single host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Reduce OS licencing cost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Reduce overhead of OS patching and maintenance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Containers are fast and portable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Linux supported containers for some time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Kernel namespaces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Control groups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Union filesystems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Docker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Didn’t invent containers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Made containers simple and mainstream</a:t>
            </a:r>
            <a:endParaRPr/>
          </a:p>
        </p:txBody>
      </p:sp>
      <p:sp>
        <p:nvSpPr>
          <p:cNvPr id="506" name="Google Shape;506;p5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Containers Era</a:t>
            </a:r>
            <a:endParaRPr/>
          </a:p>
        </p:txBody>
      </p:sp>
      <p:sp>
        <p:nvSpPr>
          <p:cNvPr id="507" name="Google Shape;507;p59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08" name="Google Shape;508;p5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9" name="Google Shape;5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002" y="5408650"/>
            <a:ext cx="1046925" cy="7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399" y="4136949"/>
            <a:ext cx="2244000" cy="8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 run in a Virtual Machine which runs on a host, e.g.,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Your laptop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On premise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Cloud instance (e.g., EC2)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On a virtual machine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On a virtual machine running a virtual machine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Bare-metal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 long your code runs somewhere, y</a:t>
            </a:r>
            <a:r>
              <a:rPr lang="en-US"/>
              <a:t>ou don’t care “how” or “where” (serverless)</a:t>
            </a:r>
            <a:endParaRPr/>
          </a:p>
        </p:txBody>
      </p:sp>
      <p:sp>
        <p:nvSpPr>
          <p:cNvPr id="516" name="Google Shape;516;p6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Serverless Computing</a:t>
            </a:r>
            <a:endParaRPr/>
          </a:p>
        </p:txBody>
      </p:sp>
      <p:sp>
        <p:nvSpPr>
          <p:cNvPr id="517" name="Google Shape;517;p60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18" name="Google Shape;518;p6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 vs Container Virtualization</a:t>
            </a:r>
            <a:endParaRPr/>
          </a:p>
        </p:txBody>
      </p:sp>
      <p:sp>
        <p:nvSpPr>
          <p:cNvPr id="525" name="Google Shape;525;p61"/>
          <p:cNvSpPr txBox="1"/>
          <p:nvPr>
            <p:ph idx="1" type="body"/>
          </p:nvPr>
        </p:nvSpPr>
        <p:spPr>
          <a:xfrm>
            <a:off x="152400" y="990600"/>
            <a:ext cx="55206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VMs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Hypervisor boots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Hypervisor performs HW virtualization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Carves out physical hardware resources into VMs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Resources (CPU, RAM, storage) are allocated to a VM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“VM tax”: to run 4 apps, need 4 VMs and 4 OSes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Each VM requires time to start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Consume CPU, RAM, storage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Need a license</a:t>
            </a:r>
            <a:endParaRPr/>
          </a:p>
          <a:p>
            <a:pPr indent="-325755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Need admins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Containers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Docker performs OS virtualization</a:t>
            </a:r>
            <a:endParaRPr/>
          </a:p>
        </p:txBody>
      </p:sp>
      <p:sp>
        <p:nvSpPr>
          <p:cNvPr id="526" name="Google Shape;526;p6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7" name="Google Shape;5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725" y="914400"/>
            <a:ext cx="2845050" cy="30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300" y="4156000"/>
            <a:ext cx="2652900" cy="2458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/>
          <p:nvPr>
            <p:ph idx="1" type="body"/>
          </p:nvPr>
        </p:nvSpPr>
        <p:spPr>
          <a:xfrm>
            <a:off x="152400" y="914400"/>
            <a:ext cx="5256000" cy="5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Docker run-time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b="1" lang="en-US">
                <a:latin typeface="Consolas"/>
                <a:ea typeface="Consolas"/>
                <a:cs typeface="Consolas"/>
                <a:sym typeface="Consolas"/>
              </a:rPr>
              <a:t>runc</a:t>
            </a:r>
            <a:r>
              <a:rPr lang="en-US"/>
              <a:t>: start and stop containers</a:t>
            </a:r>
            <a:endParaRPr/>
          </a:p>
          <a:p>
            <a:pPr indent="-260032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b="1" lang="en-US">
                <a:latin typeface="Consolas"/>
                <a:ea typeface="Consolas"/>
                <a:cs typeface="Consolas"/>
                <a:sym typeface="Consolas"/>
              </a:rPr>
              <a:t>containerd</a:t>
            </a:r>
            <a:r>
              <a:rPr lang="en-US"/>
              <a:t>:</a:t>
            </a:r>
            <a:endParaRPr/>
          </a:p>
          <a:p>
            <a:pPr indent="-202882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Pull images</a:t>
            </a:r>
            <a:endParaRPr/>
          </a:p>
          <a:p>
            <a:pPr indent="-202882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Create volumes, network interfaces</a:t>
            </a:r>
            <a:endParaRPr/>
          </a:p>
          <a:p>
            <a:pPr indent="-3171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Docker engine</a:t>
            </a:r>
            <a:endParaRPr/>
          </a:p>
          <a:p>
            <a:pPr indent="-260032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b="1" lang="en-US">
                <a:latin typeface="Consolas"/>
                <a:ea typeface="Consolas"/>
                <a:cs typeface="Consolas"/>
                <a:sym typeface="Consolas"/>
              </a:rPr>
              <a:t>dockerd</a:t>
            </a:r>
            <a:r>
              <a:rPr lang="en-US"/>
              <a:t>:</a:t>
            </a:r>
            <a:endParaRPr/>
          </a:p>
          <a:p>
            <a:pPr indent="-202882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Expose remote API</a:t>
            </a:r>
            <a:endParaRPr/>
          </a:p>
          <a:p>
            <a:pPr indent="-202882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Manage images, volumes, networks</a:t>
            </a:r>
            <a:endParaRPr/>
          </a:p>
          <a:p>
            <a:pPr indent="-3171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Docker swarm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Manage clusters of node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Replaced by Kubernetes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Open Container Initiative (OCI)</a:t>
            </a:r>
            <a:endParaRPr/>
          </a:p>
          <a:p>
            <a:pPr indent="-260032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 sz="2800"/>
              <a:t>Standardize low-level components of container infrastructure</a:t>
            </a:r>
            <a:endParaRPr sz="2800"/>
          </a:p>
          <a:p>
            <a:pPr indent="-260032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 sz="2800"/>
              <a:t>E.g., image format, run-time API</a:t>
            </a:r>
            <a:endParaRPr sz="2800"/>
          </a:p>
          <a:p>
            <a:pPr indent="-260032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 sz="2800"/>
              <a:t>“Death” of Docker</a:t>
            </a:r>
            <a:endParaRPr/>
          </a:p>
        </p:txBody>
      </p:sp>
      <p:sp>
        <p:nvSpPr>
          <p:cNvPr id="534" name="Google Shape;534;p6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Architecture</a:t>
            </a:r>
            <a:endParaRPr/>
          </a:p>
        </p:txBody>
      </p:sp>
      <p:sp>
        <p:nvSpPr>
          <p:cNvPr id="535" name="Google Shape;535;p62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36" name="Google Shape;536;p6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7" name="Google Shape;5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049" y="914976"/>
            <a:ext cx="3612425" cy="33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Almost everything is local for Git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History is stored locally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Diff-ing is done locally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can commit to your local copy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Upload changes when there is network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Almost everything is undoable in Git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No data corruption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Everything is checksummed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Almost nothing can be lost (ideally, besides git-hell)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need to know how to do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Git is like a key-value DB</a:t>
            </a:r>
            <a:endParaRPr/>
          </a:p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597" y="933047"/>
            <a:ext cx="3902075" cy="17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3"/>
          <p:cNvSpPr txBox="1"/>
          <p:nvPr>
            <p:ph idx="1" type="body"/>
          </p:nvPr>
        </p:nvSpPr>
        <p:spPr>
          <a:xfrm>
            <a:off x="152400" y="990600"/>
            <a:ext cx="5044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Server-client architecture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Docker client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Command line interface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Communicate through IPC socket </a:t>
            </a:r>
            <a:r>
              <a:rPr b="1" lang="en-US" sz="2350">
                <a:latin typeface="Consolas"/>
                <a:ea typeface="Consolas"/>
                <a:cs typeface="Consolas"/>
                <a:sym typeface="Consolas"/>
              </a:rPr>
              <a:t>/var/run/docker.sock</a:t>
            </a:r>
            <a:r>
              <a:rPr lang="en-US"/>
              <a:t> or IP ports</a:t>
            </a:r>
            <a:endParaRPr/>
          </a:p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Docker engine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 and manage containers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Modular and built from several OCI-compliant sub-systems</a:t>
            </a:r>
            <a:endParaRPr/>
          </a:p>
          <a:p>
            <a:pPr indent="-34417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E.g., Docker daemon, </a:t>
            </a:r>
            <a:r>
              <a:rPr b="1" lang="en-US" sz="2650">
                <a:latin typeface="Consolas"/>
                <a:ea typeface="Consolas"/>
                <a:cs typeface="Consolas"/>
                <a:sym typeface="Consolas"/>
              </a:rPr>
              <a:t>containerd</a:t>
            </a:r>
            <a:r>
              <a:rPr lang="en-US" sz="2300"/>
              <a:t>, </a:t>
            </a:r>
            <a:r>
              <a:rPr b="1" lang="en-US" sz="2650">
                <a:latin typeface="Consolas"/>
                <a:ea typeface="Consolas"/>
                <a:cs typeface="Consolas"/>
                <a:sym typeface="Consolas"/>
              </a:rPr>
              <a:t>runc</a:t>
            </a:r>
            <a:r>
              <a:rPr lang="en-US" sz="2300"/>
              <a:t>,</a:t>
            </a:r>
            <a:r>
              <a:rPr lang="en-US"/>
              <a:t> plug-ins for networking and storage</a:t>
            </a:r>
            <a:endParaRPr/>
          </a:p>
        </p:txBody>
      </p:sp>
      <p:sp>
        <p:nvSpPr>
          <p:cNvPr id="544" name="Google Shape;544;p6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Docker: Server-Client</a:t>
            </a:r>
            <a:endParaRPr/>
          </a:p>
        </p:txBody>
      </p:sp>
      <p:sp>
        <p:nvSpPr>
          <p:cNvPr id="545" name="Google Shape;545;p63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46" name="Google Shape;546;p6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7" name="Google Shape;54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900" y="3443000"/>
            <a:ext cx="3195300" cy="25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/>
          <p:nvPr>
            <p:ph idx="1" type="body"/>
          </p:nvPr>
        </p:nvSpPr>
        <p:spPr>
          <a:xfrm>
            <a:off x="152400" y="990600"/>
            <a:ext cx="8839200" cy="5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Devs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Implement the app (e.g., Python, virtual env)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Containerize the app</a:t>
            </a:r>
            <a:endParaRPr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Create Dockerfile</a:t>
            </a:r>
            <a:endParaRPr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Contain the instruction on how to build an image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Build image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 app as a container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Test locally</a:t>
            </a:r>
            <a:endParaRPr/>
          </a:p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Ops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Download image</a:t>
            </a:r>
            <a:endParaRPr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Contain filesystem, application, app dependencies</a:t>
            </a:r>
            <a:endParaRPr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It’s like a “class” in Python (or a </a:t>
            </a:r>
            <a:r>
              <a:rPr lang="en-US"/>
              <a:t>stopped VM)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Start container</a:t>
            </a:r>
            <a:endParaRPr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It’s like an object = instance of an object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 command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Destroy container</a:t>
            </a:r>
            <a:endParaRPr/>
          </a:p>
          <a:p>
            <a:pPr indent="-260032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 case of issues, it’s easy to repro the problem</a:t>
            </a:r>
            <a:endParaRPr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Here is the log</a:t>
            </a:r>
            <a:endParaRPr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Run this command line</a:t>
            </a:r>
            <a:endParaRPr/>
          </a:p>
          <a:p>
            <a:pPr indent="-202882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Deploy on a test system and debug</a:t>
            </a:r>
            <a:endParaRPr/>
          </a:p>
        </p:txBody>
      </p:sp>
      <p:sp>
        <p:nvSpPr>
          <p:cNvPr id="553" name="Google Shape;553;p6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Ops vs Devs</a:t>
            </a:r>
            <a:endParaRPr/>
          </a:p>
        </p:txBody>
      </p:sp>
      <p:sp>
        <p:nvSpPr>
          <p:cNvPr id="554" name="Google Shape;554;p64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55" name="Google Shape;555;p6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5"/>
          <p:cNvSpPr txBox="1"/>
          <p:nvPr>
            <p:ph idx="1" type="body"/>
          </p:nvPr>
        </p:nvSpPr>
        <p:spPr>
          <a:xfrm>
            <a:off x="152400" y="990600"/>
            <a:ext cx="59031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Docker Containers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L</a:t>
            </a:r>
            <a:r>
              <a:rPr lang="en-US"/>
              <a:t>ightweight, stand-alone, executable software package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Includes everything needed to run</a:t>
            </a:r>
            <a:endParaRPr/>
          </a:p>
          <a:p>
            <a:pPr indent="-220027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code, runtime, system tools, system libraries, settings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Run-time objects</a:t>
            </a:r>
            <a:endParaRPr/>
          </a:p>
          <a:p>
            <a:pPr indent="-220027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vs Docker images are built-time objects</a:t>
            </a:r>
            <a:endParaRPr/>
          </a:p>
          <a:p>
            <a:pPr indent="-334327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Docker repos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Store Docker images</a:t>
            </a:r>
            <a:endParaRPr/>
          </a:p>
          <a:p>
            <a:pPr indent="-190658" lvl="2" marL="1143000" rtl="0" algn="l">
              <a:spcBef>
                <a:spcPts val="0"/>
              </a:spcBef>
              <a:spcAft>
                <a:spcPts val="0"/>
              </a:spcAft>
              <a:buSzPct val="56521"/>
              <a:buFont typeface="Consolas"/>
              <a:buChar char="•"/>
            </a:pPr>
            <a:r>
              <a:rPr b="1" lang="en-US" sz="2300">
                <a:latin typeface="Consolas"/>
                <a:ea typeface="Consolas"/>
                <a:cs typeface="Consolas"/>
                <a:sym typeface="Consolas"/>
              </a:rPr>
              <a:t>&lt;registry&gt;/&lt;repo&gt;:&lt;tag&gt; alpine:latest</a:t>
            </a:r>
            <a:endParaRPr b="1" sz="1900">
              <a:latin typeface="Consolas"/>
              <a:ea typeface="Consolas"/>
              <a:cs typeface="Consolas"/>
              <a:sym typeface="Consolas"/>
            </a:endParaRPr>
          </a:p>
          <a:p>
            <a:pPr indent="-220027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E.g., DockerHub, AWS ECS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Some repos are vetted by Docker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Unofficial repos shouldn’t be trusted</a:t>
            </a:r>
            <a:endParaRPr/>
          </a:p>
        </p:txBody>
      </p:sp>
      <p:sp>
        <p:nvSpPr>
          <p:cNvPr id="561" name="Google Shape;561;p6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Containers</a:t>
            </a:r>
            <a:endParaRPr/>
          </a:p>
        </p:txBody>
      </p:sp>
      <p:sp>
        <p:nvSpPr>
          <p:cNvPr id="562" name="Google Shape;562;p65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63" name="Google Shape;563;p6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4" name="Google Shape;5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500" y="4191000"/>
            <a:ext cx="2783700" cy="173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Docker images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Unit of deployment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Contain everything needed by an application to run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Application code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Application dependencies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Minimal OS support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Can build images from Dockerfiles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Can pull pre-built from image registry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Multiple layers stacked on top of each other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Typically few 100s MBs</a:t>
            </a:r>
            <a:endParaRPr/>
          </a:p>
        </p:txBody>
      </p:sp>
      <p:sp>
        <p:nvSpPr>
          <p:cNvPr id="570" name="Google Shape;570;p6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Image</a:t>
            </a:r>
            <a:endParaRPr/>
          </a:p>
        </p:txBody>
      </p:sp>
      <p:sp>
        <p:nvSpPr>
          <p:cNvPr id="571" name="Google Shape;571;p66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72" name="Google Shape;572;p6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7"/>
          <p:cNvSpPr txBox="1"/>
          <p:nvPr>
            <p:ph idx="1" type="body"/>
          </p:nvPr>
        </p:nvSpPr>
        <p:spPr>
          <a:xfrm>
            <a:off x="152400" y="990600"/>
            <a:ext cx="5439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 docker image is a configuration file that lists the layers and some metadata</a:t>
            </a:r>
            <a:endParaRPr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It is composed of read-only layers</a:t>
            </a:r>
            <a:endParaRPr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Each layer comprising one or more files</a:t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Each layer is independent from each other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Docker driver:</a:t>
            </a:r>
            <a:endParaRPr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Stacks these layers representing them as a unified filesystem</a:t>
            </a:r>
            <a:endParaRPr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Files from the top layers can obscure the files from the bottom layer</a:t>
            </a:r>
            <a:endParaRPr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Implements a copy-on-write behavior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Each layer has hash</a:t>
            </a:r>
            <a:endParaRPr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Hash is based on their content</a:t>
            </a:r>
            <a:endParaRPr/>
          </a:p>
          <a:p>
            <a:pPr indent="-283210" lvl="1" marL="742950" rtl="0" algn="l"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Images are pulled and pushed compressed the hash of a compressed layer is different</a:t>
            </a:r>
            <a:endParaRPr/>
          </a:p>
          <a:p>
            <a:pPr indent="-226060" lvl="2" marL="1143000" rtl="0" algn="l"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r>
              <a:rPr lang="en-US"/>
              <a:t>A "distribution hash" is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1459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Each image has a hash:</a:t>
            </a:r>
            <a:endParaRPr/>
          </a:p>
          <a:p>
            <a:pPr indent="-28321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The hash is function of the config file and of the layers</a:t>
            </a:r>
            <a:endParaRPr/>
          </a:p>
          <a:p>
            <a:pPr indent="-28321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4285"/>
              <a:buChar char="–"/>
            </a:pPr>
            <a:r>
              <a:rPr lang="en-US"/>
              <a:t>When an image changes, a new hash is generated</a:t>
            </a:r>
            <a:endParaRPr/>
          </a:p>
        </p:txBody>
      </p:sp>
      <p:sp>
        <p:nvSpPr>
          <p:cNvPr id="578" name="Google Shape;578;p6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Image Layers</a:t>
            </a:r>
            <a:endParaRPr/>
          </a:p>
        </p:txBody>
      </p:sp>
      <p:sp>
        <p:nvSpPr>
          <p:cNvPr id="579" name="Google Shape;579;p6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80" name="Google Shape;580;p6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1" name="Google Shape;5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150" y="4597700"/>
            <a:ext cx="3399450" cy="20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944" y="773101"/>
            <a:ext cx="2904256" cy="20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299" y="2979674"/>
            <a:ext cx="2649900" cy="13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Docker: Container Data</a:t>
            </a:r>
            <a:endParaRPr/>
          </a:p>
        </p:txBody>
      </p:sp>
      <p:sp>
        <p:nvSpPr>
          <p:cNvPr id="590" name="Google Shape;590;p6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Data inside of containers is persisted as long as the container is not killed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If you stop or pause a container data is not lost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Containers are designed to be immutable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It's not good practice to write “persistent” data into containers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Bind-mounting a local dir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 local dir is mounted to a dir inside a container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Docker provides volumes that exist separately from the container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E.g., to store the content of a Postgres DB</a:t>
            </a:r>
            <a:endParaRPr/>
          </a:p>
        </p:txBody>
      </p:sp>
      <p:sp>
        <p:nvSpPr>
          <p:cNvPr id="591" name="Google Shape;591;p6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Develop</a:t>
            </a:r>
            <a:r>
              <a:rPr lang="en-US"/>
              <a:t> your application code using the needed dependencies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Directly inside a container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Inside a virtual env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Create a Dockerfile describing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SzPts val="3200"/>
              <a:buChar char="–"/>
            </a:pPr>
            <a:r>
              <a:rPr lang="en-US"/>
              <a:t>your app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SzPts val="3200"/>
              <a:buChar char="–"/>
            </a:pPr>
            <a:r>
              <a:rPr lang="en-US"/>
              <a:t>its dependencies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SzPts val="3200"/>
              <a:buChar char="–"/>
            </a:pPr>
            <a:r>
              <a:rPr lang="en-US"/>
              <a:t>how to run it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Build image with `docker image build`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(Optional) Push image to a registry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Run container from image</a:t>
            </a:r>
            <a:endParaRPr/>
          </a:p>
        </p:txBody>
      </p:sp>
      <p:sp>
        <p:nvSpPr>
          <p:cNvPr id="597" name="Google Shape;597;p6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Containerizing an app</a:t>
            </a:r>
            <a:endParaRPr/>
          </a:p>
        </p:txBody>
      </p:sp>
      <p:sp>
        <p:nvSpPr>
          <p:cNvPr id="598" name="Google Shape;598;p69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599" name="Google Shape;599;p6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Dockerfile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Describe how to create a container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Build context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SzPts val="3200"/>
              <a:buChar char="–"/>
            </a:pPr>
            <a:r>
              <a:rPr lang="en-US"/>
              <a:t>&gt; docker build -t web:latest .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SzPts val="3200"/>
              <a:buChar char="–"/>
            </a:pPr>
            <a:r>
              <a:rPr lang="en-US"/>
              <a:t>Directory containing the application and its dependencies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SzPts val="3200"/>
              <a:buChar char="–"/>
            </a:pPr>
            <a:r>
              <a:rPr lang="en-US"/>
              <a:t>Typically the Dockerfile is in the root directory of the build context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605" name="Google Shape;605;p7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Building a container</a:t>
            </a:r>
            <a:endParaRPr/>
          </a:p>
        </p:txBody>
      </p:sp>
      <p:sp>
        <p:nvSpPr>
          <p:cNvPr id="606" name="Google Shape;606;p70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07" name="Google Shape;607;p7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613" name="Google Shape;613;p7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volumes</a:t>
            </a:r>
            <a:endParaRPr/>
          </a:p>
        </p:txBody>
      </p:sp>
      <p:sp>
        <p:nvSpPr>
          <p:cNvPr id="614" name="Google Shape;614;p71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15" name="Google Shape;615;p7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621" name="Google Shape;621;p7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networks</a:t>
            </a:r>
            <a:endParaRPr/>
          </a:p>
        </p:txBody>
      </p:sp>
      <p:sp>
        <p:nvSpPr>
          <p:cNvPr id="622" name="Google Shape;622;p72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23" name="Google Shape;623;p7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States of a file in Git</a:t>
            </a:r>
            <a:endParaRPr/>
          </a:p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There are 3 main sections of a Git project:</a:t>
            </a:r>
            <a:endParaRPr/>
          </a:p>
          <a:p>
            <a:pPr indent="-29146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Working tree (aka checkout)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Version of the code that is placed on the file for the user to use and modify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Staging area (aka cache, index)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A file in `.git` that stores information about the next commit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Git directory (aka `.git`)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Store metadata and objects DB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It is the repo itself with all history</a:t>
            </a:r>
            <a:endParaRPr/>
          </a:p>
          <a:p>
            <a:pPr indent="-291465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When you clone, you get the `.git` of the project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Each file can be in 4 states</a:t>
            </a:r>
            <a:endParaRPr/>
          </a:p>
          <a:p>
            <a:pPr indent="-29146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Untracked: files that are not under version control (i.e., not under the previous snapshot)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Modified: you have changed the file, but not committed to DB yet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Staged: you have marked a modified file in its current version to go into your next commit snapshot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Committed: data is safely stored in your local DB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Every-day work workflow</a:t>
            </a:r>
            <a:endParaRPr/>
          </a:p>
          <a:p>
            <a:pPr indent="-291465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Modify files in working tree (vi ...)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Stage changes for the next commit (git add -u, ...)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Commit changes to `.git` (git commit)</a:t>
            </a:r>
            <a:endParaRPr/>
          </a:p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925" y="925700"/>
            <a:ext cx="3401400" cy="189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318" y="3716143"/>
            <a:ext cx="3713049" cy="16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t/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Usage:  docker [OPTIONS] COMMAND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t/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A self-sufficient runtime for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t/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Options: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    --config string      Location of client config files (default "/Users/saggese/.docker")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-c, --context string     Name of the context to use to connect to the daemon (overrides DOCKER_HOST env var and default context set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                         with "docker context use")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-D, --debug              Enable debug mode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-H, --host list          Daemon socket(s) to connect to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-l, --log-level string   Set the logging level ("debug"|"info"|"warn"|"error"|"fatal") (default "info")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    --tls                Use TLS; implied by --tlsverify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    --tlscacert string   Trust certs signed only by this CA (default "/Users/saggese/.docker/ca.pem")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    --tlscert string     Path to TLS certificate file (default "/Users/saggese/.docker/cert.pem")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    --tlskey string      Path to TLS key file (default "/Users/saggese/.docker/key.pem")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    --tlsverify          Use TLS and verify the remote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-v, --version            Print version information and quit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t/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Management Commands: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builder     Manage builds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buildx*     Docker Buildx (Docker Inc., v0.8.2)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compose*    Docker Compose (Docker Inc., v2.6.1)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config      Manage Docker configs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container   Manage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context     Manage contexts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extension*  Manages Docker extensions (Docker Inc., v0.2.7)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image       Manage images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manifest    Manage Docker image manifests and manifest lists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network     Manage networks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node        Manage Swarm nodes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plugin      Manage plugins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sbom*       View the packaged-based Software Bill Of Materials (SBOM) for an image (Anchore Inc., 0.6.0)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scan*       Docker Scan (Docker Inc., v0.17.0)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secret      Manage Docker secrets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service     Manage services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stack       Manage Docker stacks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swarm       Manage Swarm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system      Manage Docker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trust       Manage trust on Docker images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volume      Manage volumes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t/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Commands: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attach      Attach local standard input, output, and error streams to a running container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build       Build an image from a Dockerfile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commit      Create a new image from a container's changes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cp          Copy files/folders between a container and the local filesystem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create      Create a new container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diff        Inspect changes to files or directories on a container's filesystem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events      Get real time events from the server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exec        Run a command in a running container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export      Export a container's filesystem as a tar archive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history     Show the history of an image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images      List images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import      Import the contents from a tarball to create a filesystem image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info        Display system-wide information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inspect     Return low-level information on Docker objects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kill        Kill one or more running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load        Load an image from a tar archive or STDIN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login       Log in to a Docker registry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logout      Log out from a Docker registry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logs        Fetch the logs of a container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pause       Pause all processes within one or more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port        List port mappings or a specific mapping for the container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ps          List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pull        Pull an image or a repository from a registry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push        Push an image or a repository to a registry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rename      Rename a container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restart     Restart one or more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rm          Remove one or more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rmi         Remove one or more images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run         Run a command in a new container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save        Save one or more images to a tar archive (streamed to STDOUT by default)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search      Search the Docker Hub for images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start       Start one or more stopped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stats       Display a live stream of container(s) resource usage statistics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stop        Stop one or more running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tag         Create a tag TARGET_IMAGE that refers to SOURCE_IMAGE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top         Display the running processes of a container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unpause     Unpause all processes within one or more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update      Update configuration of one or more containers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version     Show the Docker version information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  wait        Block until one or more containers stop, then print their exit codes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t/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Run 'docker COMMAND --help' for more information on a command.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t/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[1mTo get more help with docker, check out our guides at https://docs.docker.com/go/guides/[0m</a:t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t/>
            </a:r>
            <a:endParaRPr/>
          </a:p>
          <a:p>
            <a:pPr indent="-25717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t/>
            </a:r>
            <a:endParaRPr/>
          </a:p>
        </p:txBody>
      </p:sp>
      <p:sp>
        <p:nvSpPr>
          <p:cNvPr id="629" name="Google Shape;629;p7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commands</a:t>
            </a:r>
            <a:endParaRPr/>
          </a:p>
        </p:txBody>
      </p:sp>
      <p:sp>
        <p:nvSpPr>
          <p:cNvPr id="630" name="Google Shape;630;p73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31" name="Google Shape;631;p7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2" name="Google Shape;632;p73"/>
          <p:cNvSpPr txBox="1"/>
          <p:nvPr>
            <p:ph idx="1" type="body"/>
          </p:nvPr>
        </p:nvSpPr>
        <p:spPr>
          <a:xfrm>
            <a:off x="5871075" y="990600"/>
            <a:ext cx="3044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version: "3.8"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services: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web-fe: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build: 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command: python app.py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ports: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- target: 5000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  published: 5000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networks: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- counter-net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volumes: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- type: volume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  source: counter-vol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  target: /code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redis: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image: "redis:alpine"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networks: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counter-net: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networks: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counter-net: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volumes: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counter-vol: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cd projects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 tutorial_docker.md</a:t>
            </a:r>
            <a:endParaRPr/>
          </a:p>
        </p:txBody>
      </p:sp>
      <p:sp>
        <p:nvSpPr>
          <p:cNvPr id="638" name="Google Shape;638;p7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Tutorial</a:t>
            </a:r>
            <a:endParaRPr/>
          </a:p>
        </p:txBody>
      </p:sp>
      <p:sp>
        <p:nvSpPr>
          <p:cNvPr id="639" name="Google Shape;639;p74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40" name="Google Shape;640;p7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40132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Docker Compose deploys and manages multi-container applications running on a single node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Describe the app in a single declarative configuration file</a:t>
            </a:r>
            <a:endParaRPr/>
          </a:p>
          <a:p>
            <a:pPr indent="-211455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Instead of scripts with long Docker commands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Compose talks to Docker API to achieve what you requested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you need a client app and Postgres DB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microservices</a:t>
            </a:r>
            <a:endParaRPr/>
          </a:p>
          <a:p>
            <a:pPr indent="-211455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Web front-end</a:t>
            </a:r>
            <a:endParaRPr/>
          </a:p>
          <a:p>
            <a:pPr indent="-211455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Ordering</a:t>
            </a:r>
            <a:endParaRPr/>
          </a:p>
          <a:p>
            <a:pPr indent="-211455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Back-end DB</a:t>
            </a:r>
            <a:endParaRPr/>
          </a:p>
          <a:p>
            <a:pPr indent="-32575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In 2020 Docker Compose has become an open standard for “code-to-cloud” process</a:t>
            </a:r>
            <a:endParaRPr/>
          </a:p>
          <a:p>
            <a:pPr indent="-325755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To run on multiple hosts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Docker Stacks / Swarm</a:t>
            </a:r>
            <a:endParaRPr/>
          </a:p>
          <a:p>
            <a:pPr indent="-268605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Kubernetes</a:t>
            </a:r>
            <a:endParaRPr/>
          </a:p>
        </p:txBody>
      </p:sp>
      <p:sp>
        <p:nvSpPr>
          <p:cNvPr id="646" name="Google Shape;646;p7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647" name="Google Shape;647;p75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48" name="Google Shape;648;p7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6"/>
          <p:cNvSpPr txBox="1"/>
          <p:nvPr>
            <p:ph idx="1" type="body"/>
          </p:nvPr>
        </p:nvSpPr>
        <p:spPr>
          <a:xfrm>
            <a:off x="152400" y="990600"/>
            <a:ext cx="5800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The default name for a Compose file is `docker-compose.yml`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You can specify `-f` for custom filenames</a:t>
            </a:r>
            <a:endParaRPr/>
          </a:p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YAML file</a:t>
            </a:r>
            <a:endParaRPr/>
          </a:p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>
                <a:solidFill>
                  <a:schemeClr val="accent2"/>
                </a:solidFill>
              </a:rPr>
              <a:t>Top-level keys</a:t>
            </a:r>
            <a:r>
              <a:rPr lang="en-US"/>
              <a:t> are: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`version`: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Mandatory first line to specify API version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Ideally always use the latest version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Typically 3 or higher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`services`: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Define the different microservices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`networks`: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Creates new networks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By default it creates a `bridge` network to connect multiple containers on the same Docker host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`volumes`: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Creates new volumes</a:t>
            </a:r>
            <a:endParaRPr/>
          </a:p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b="1" lang="en-US">
                <a:solidFill>
                  <a:schemeClr val="accent3"/>
                </a:solidFill>
              </a:rPr>
              <a:t>Key in services</a:t>
            </a:r>
            <a:r>
              <a:rPr lang="en-US"/>
              <a:t> describe a different “service” in terms of container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b="1" lang="en-US">
                <a:solidFill>
                  <a:schemeClr val="accent1"/>
                </a:solidFill>
              </a:rPr>
              <a:t>Inner keys</a:t>
            </a:r>
            <a:r>
              <a:rPr lang="en-US"/>
              <a:t> specify the params of Docker run command</a:t>
            </a:r>
            <a:endParaRPr/>
          </a:p>
        </p:txBody>
      </p:sp>
      <p:sp>
        <p:nvSpPr>
          <p:cNvPr id="654" name="Google Shape;654;p7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Compose File</a:t>
            </a:r>
            <a:endParaRPr/>
          </a:p>
        </p:txBody>
      </p:sp>
      <p:sp>
        <p:nvSpPr>
          <p:cNvPr id="655" name="Google Shape;655;p76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56" name="Google Shape;656;p7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7" name="Google Shape;657;p76"/>
          <p:cNvSpPr txBox="1"/>
          <p:nvPr>
            <p:ph idx="1" type="body"/>
          </p:nvPr>
        </p:nvSpPr>
        <p:spPr>
          <a:xfrm>
            <a:off x="5871075" y="990600"/>
            <a:ext cx="3044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version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 "3.8"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services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web-fe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 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 python app.py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ports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- target: 5000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  published: 5000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networks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- counter-net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volumes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- type: volume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  source: counter-vol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  target: /code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redis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image: "redis:alpine"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networks: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counter-net: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networks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counter-net: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volumes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counter-vol: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&gt; docker compose --help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Usage:  docker compose [OPTIONS] COMMAND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Docker Compose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Options: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--env-file string            Specify an alternate environment file.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-f, --file stringArray           Compose configuration files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-p, --project-name string        Project name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Commands: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build       Build or rebuild services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convert     Converts the compose file to platform's canonical format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cp          Copy files/folders between a service container and the local filesystem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create      Creates containers for a service.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down        Stop and remove containers, networks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events      Receive real time events from containers.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exec        Execute a command in a running container.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images      List images used by the created containers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kill        Force stop service containers.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logs        View output from containers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ls          List running compose projects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pause       Pause services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port        Print the public port for a port binding.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ps          List containers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pull        Pull service images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push        Push service images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restart     Restart containers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rm          Removes stopped service containers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run         Run a one-off command on a service.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start       Start services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stop        Stop services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top         Display the running processes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unpause     Unpause services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up          Create and start containers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version     Show the Docker Compose version information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7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Compose: Commands</a:t>
            </a:r>
            <a:endParaRPr/>
          </a:p>
        </p:txBody>
      </p:sp>
      <p:sp>
        <p:nvSpPr>
          <p:cNvPr id="664" name="Google Shape;664;p7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65" name="Google Shape;665;p7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https://github.com/nigelpoulton/counter-app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cd projects/tutorial_docker_compose/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 </a:t>
            </a:r>
            <a:r>
              <a:rPr lang="en-US"/>
              <a:t>tutorial_docker_compose.md</a:t>
            </a:r>
            <a:endParaRPr/>
          </a:p>
        </p:txBody>
      </p:sp>
      <p:sp>
        <p:nvSpPr>
          <p:cNvPr id="671" name="Google Shape;671;p7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Docker Compose: Tutorial</a:t>
            </a:r>
            <a:endParaRPr/>
          </a:p>
        </p:txBody>
      </p:sp>
      <p:sp>
        <p:nvSpPr>
          <p:cNvPr id="672" name="Google Shape;672;p78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73" name="Google Shape;673;p7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9"/>
          <p:cNvSpPr txBox="1"/>
          <p:nvPr>
            <p:ph type="ctrTitle"/>
          </p:nvPr>
        </p:nvSpPr>
        <p:spPr>
          <a:xfrm>
            <a:off x="152400" y="1752601"/>
            <a:ext cx="8839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/>
              <a:t>UMD DATA605 - Big Data Systems</a:t>
            </a:r>
            <a:br>
              <a:rPr lang="en-US"/>
            </a:br>
            <a:r>
              <a:rPr b="1" lang="en-US">
                <a:solidFill>
                  <a:schemeClr val="accent2"/>
                </a:solidFill>
              </a:rPr>
              <a:t>Orchestration with Airflow</a:t>
            </a: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0"/>
          <p:cNvSpPr txBox="1"/>
          <p:nvPr>
            <p:ph idx="1" type="body"/>
          </p:nvPr>
        </p:nvSpPr>
        <p:spPr>
          <a:xfrm>
            <a:off x="152400" y="990600"/>
            <a:ext cx="54741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Tutorial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Mastery: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Data Pipelines with Apache Airflow</a:t>
            </a:r>
            <a:r>
              <a:rPr lang="en-US"/>
              <a:t>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Concepts in the slides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Mastery: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Web resources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Documentation</a:t>
            </a:r>
            <a:endParaRPr sz="2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u="sng">
                <a:solidFill>
                  <a:schemeClr val="hlink"/>
                </a:solidFill>
                <a:hlinkClick r:id="rId5"/>
              </a:rPr>
              <a:t>Tutorial</a:t>
            </a:r>
            <a:endParaRPr/>
          </a:p>
        </p:txBody>
      </p:sp>
      <p:sp>
        <p:nvSpPr>
          <p:cNvPr id="685" name="Google Shape;685;p8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Orchestration - Resources</a:t>
            </a:r>
            <a:endParaRPr/>
          </a:p>
        </p:txBody>
      </p:sp>
      <p:sp>
        <p:nvSpPr>
          <p:cNvPr id="686" name="Google Shape;686;p80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87" name="Google Shape;687;p8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8" name="Google Shape;68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7388" y="1647825"/>
            <a:ext cx="309562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1"/>
          <p:cNvSpPr txBox="1"/>
          <p:nvPr>
            <p:ph idx="1" type="body"/>
          </p:nvPr>
        </p:nvSpPr>
        <p:spPr>
          <a:xfrm>
            <a:off x="152400" y="838200"/>
            <a:ext cx="88392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pipelines require to coordinate jobs across systems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Tasks run on a certain schedule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Tasks need to be executed in a specific order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Notify if a job fails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E.g., in a “live weather dashboard”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Fetch the weather data from API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Clean / transform the data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Push data to the dashboard / website</a:t>
            </a:r>
            <a:endParaRPr/>
          </a:p>
        </p:txBody>
      </p:sp>
      <p:sp>
        <p:nvSpPr>
          <p:cNvPr id="694" name="Google Shape;694;p8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Workflow Managers</a:t>
            </a:r>
            <a:endParaRPr/>
          </a:p>
        </p:txBody>
      </p:sp>
      <p:sp>
        <p:nvSpPr>
          <p:cNvPr id="695" name="Google Shape;695;p81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696" name="Google Shape;696;p8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7" name="Google Shape;69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75" y="5076813"/>
            <a:ext cx="36576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875" y="5127875"/>
            <a:ext cx="4450649" cy="12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2"/>
          <p:cNvSpPr txBox="1"/>
          <p:nvPr>
            <p:ph idx="1" type="body"/>
          </p:nvPr>
        </p:nvSpPr>
        <p:spPr>
          <a:xfrm>
            <a:off x="152400" y="990600"/>
            <a:ext cx="8839200" cy="5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Workflow managers address the orchestration problem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Airflow, Luigi, Metaflow, make, cron ...</a:t>
            </a:r>
            <a:endParaRPr/>
          </a:p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How to describe data pipelines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Static files (e.g., XML, YAML)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Workflows-as-code</a:t>
            </a:r>
            <a:endParaRPr/>
          </a:p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Language supported</a:t>
            </a:r>
            <a:endParaRPr/>
          </a:p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Provide scheduling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How to describe what and when to run</a:t>
            </a:r>
            <a:endParaRPr/>
          </a:p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Provide backfilling</a:t>
            </a:r>
            <a:endParaRPr/>
          </a:p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Horizontally scalable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Multiple runners</a:t>
            </a:r>
            <a:endParaRPr/>
          </a:p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Provide monitoring web interfaces</a:t>
            </a:r>
            <a:endParaRPr b="1"/>
          </a:p>
          <a:p>
            <a:pPr indent="-30861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Describe data pipelines as graphs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Nodes are tasks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(Direct) Edges are dependencies</a:t>
            </a:r>
            <a:endParaRPr/>
          </a:p>
          <a:p>
            <a:pPr indent="-251459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DAGs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 task is executed only when all the ancestors have been executed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Independent tasks can be executed in parallel</a:t>
            </a:r>
            <a:endParaRPr/>
          </a:p>
          <a:p>
            <a:pPr indent="-194310" lvl="2" marL="1143000" rtl="0" algn="l"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Run failed tasks incrementally</a:t>
            </a:r>
            <a:endParaRPr/>
          </a:p>
        </p:txBody>
      </p:sp>
      <p:sp>
        <p:nvSpPr>
          <p:cNvPr id="704" name="Google Shape;704;p8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Workflow Managers</a:t>
            </a:r>
            <a:endParaRPr/>
          </a:p>
        </p:txBody>
      </p:sp>
      <p:sp>
        <p:nvSpPr>
          <p:cNvPr id="705" name="Google Shape;705;p82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06" name="Google Shape;706;p8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7" name="Google Shape;7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51" y="4912573"/>
            <a:ext cx="5880300" cy="1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states of a Git file</a:t>
            </a:r>
            <a:endParaRPr/>
          </a:p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Each file can be in 3 states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Untracked: files that are not under version control (i.e., not under the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previous snapshot)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Modified: you have changed the file, but not committed to DB yet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Staged: you have marked a modified file in its current version to go into your next commit snapshot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Committed: data is safely stored in your local DB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Developed at AirBnB in 2015</a:t>
            </a:r>
            <a:endParaRPr/>
          </a:p>
          <a:p>
            <a:pPr indent="-3746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Open-sourced as part of Apache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Batch oriented framework for building data pipelines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Pipelines described as code in Python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Pipelines represented as DAGs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Web-interface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Scheduler and rich scheduling semantics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Large ecosystem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Support many DBs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Many actions (e.g., emails)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Hosted and managed solution (e.g., AWS)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You will run Airflow on your laptop</a:t>
            </a:r>
            <a:endParaRPr/>
          </a:p>
        </p:txBody>
      </p:sp>
      <p:sp>
        <p:nvSpPr>
          <p:cNvPr id="713" name="Google Shape;713;p8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(Apache) Airflow</a:t>
            </a:r>
            <a:endParaRPr/>
          </a:p>
        </p:txBody>
      </p:sp>
      <p:sp>
        <p:nvSpPr>
          <p:cNvPr id="714" name="Google Shape;714;p83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15" name="Google Shape;715;p8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Retry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If a task fails it can be re-run (after a wait time) to recover from intermittent failures</a:t>
            </a:r>
            <a:endParaRPr/>
          </a:p>
          <a:p>
            <a:pPr indent="-334327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Scheduling semantic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Describe when is the next scheduling interval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Similar to `cron`</a:t>
            </a:r>
            <a:endParaRPr/>
          </a:p>
          <a:p>
            <a:pPr indent="-334327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Incremental processing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Time is divided in intervals given the schedule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DAG can be executed only for data in that interval, instead of processing the entire data set</a:t>
            </a:r>
            <a:endParaRPr/>
          </a:p>
          <a:p>
            <a:pPr indent="-334327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Backfilling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Execute a DAG for historical schedule intervals that occurred in the past</a:t>
            </a:r>
            <a:endParaRPr/>
          </a:p>
          <a:p>
            <a:pPr indent="-27717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E.g., if the data pipeline has changed one needs to reprocess from scratch</a:t>
            </a:r>
            <a:endParaRPr/>
          </a:p>
        </p:txBody>
      </p:sp>
      <p:sp>
        <p:nvSpPr>
          <p:cNvPr id="721" name="Google Shape;721;p8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</a:t>
            </a:r>
            <a:endParaRPr/>
          </a:p>
        </p:txBody>
      </p:sp>
      <p:sp>
        <p:nvSpPr>
          <p:cNvPr id="722" name="Google Shape;722;p84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23" name="Google Shape;723;p8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great for streaming pipelines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Better for recurring or batch-oriented tasks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Prefers static pipelines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DAGs should not change (too much) between runs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 data lineage / versioning natively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You can build on top of that</a:t>
            </a:r>
            <a:endParaRPr/>
          </a:p>
        </p:txBody>
      </p:sp>
      <p:sp>
        <p:nvSpPr>
          <p:cNvPr id="729" name="Google Shape;729;p8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what doesn’t do well</a:t>
            </a:r>
            <a:endParaRPr/>
          </a:p>
        </p:txBody>
      </p:sp>
      <p:sp>
        <p:nvSpPr>
          <p:cNvPr id="730" name="Google Shape;730;p85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31" name="Google Shape;731;p8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/>
          <p:nvPr>
            <p:ph idx="1" type="body"/>
          </p:nvPr>
        </p:nvSpPr>
        <p:spPr>
          <a:xfrm>
            <a:off x="152400" y="990600"/>
            <a:ext cx="4356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Scheduler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Parses DAGs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Keep track of dependencies completed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 tasks to the execution queue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Schedule tasks when time comes</a:t>
            </a:r>
            <a:endParaRPr/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Webserver: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Visualize DAGs</a:t>
            </a:r>
            <a:endParaRPr/>
          </a:p>
          <a:p>
            <a:pPr indent="-242887" lvl="1" marL="74295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Monitor DAG runs and results</a:t>
            </a:r>
            <a:endParaRPr/>
          </a:p>
          <a:p>
            <a:pPr indent="-300037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Metastore</a:t>
            </a:r>
            <a:endParaRPr/>
          </a:p>
          <a:p>
            <a:pPr indent="-242887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Keep the state of the system (e.g., what nodes have been executed)</a:t>
            </a:r>
            <a:endParaRPr/>
          </a:p>
          <a:p>
            <a:pPr indent="-300037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Queue</a:t>
            </a:r>
            <a:endParaRPr/>
          </a:p>
          <a:p>
            <a:pPr indent="-242887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Tasks </a:t>
            </a:r>
            <a:r>
              <a:rPr lang="en-US" sz="3200"/>
              <a:t>are</a:t>
            </a:r>
            <a:endParaRPr/>
          </a:p>
          <a:p>
            <a:pPr indent="-300037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Queued up for execution when ready</a:t>
            </a:r>
            <a:endParaRPr/>
          </a:p>
          <a:p>
            <a:pPr indent="-300037" lvl="2" marL="1371600" rtl="0" algn="l">
              <a:spcBef>
                <a:spcPts val="0"/>
              </a:spcBef>
              <a:spcAft>
                <a:spcPts val="0"/>
              </a:spcAft>
              <a:buSzPct val="75000"/>
              <a:buChar char="■"/>
            </a:pPr>
            <a:r>
              <a:rPr lang="en-US"/>
              <a:t>Picked up by a pool of Airflow workers that execute the tasks and register their outcome</a:t>
            </a:r>
            <a:endParaRPr/>
          </a:p>
        </p:txBody>
      </p:sp>
      <p:sp>
        <p:nvSpPr>
          <p:cNvPr id="737" name="Google Shape;737;p8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Components</a:t>
            </a:r>
            <a:endParaRPr/>
          </a:p>
        </p:txBody>
      </p:sp>
      <p:sp>
        <p:nvSpPr>
          <p:cNvPr id="738" name="Google Shape;738;p86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39" name="Google Shape;739;p8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0" name="Google Shape;74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545" y="1905000"/>
            <a:ext cx="4357050" cy="338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746" name="Google Shape;746;p8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7" name="Google Shape;747;p8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48" name="Google Shape;748;p8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754" name="Google Shape;754;p8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CLI</a:t>
            </a:r>
            <a:endParaRPr/>
          </a:p>
        </p:txBody>
      </p:sp>
      <p:sp>
        <p:nvSpPr>
          <p:cNvPr id="755" name="Google Shape;755;p88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56" name="Google Shape;756;p8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9"/>
          <p:cNvSpPr txBox="1"/>
          <p:nvPr>
            <p:ph idx="1" type="body"/>
          </p:nvPr>
        </p:nvSpPr>
        <p:spPr>
          <a:xfrm>
            <a:off x="152400" y="990600"/>
            <a:ext cx="88392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From the tutorial for Airflow 2.2.2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-2282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The Python script is just a file describing the DAG’s structure in terms of code</a:t>
            </a:r>
            <a:endParaRPr/>
          </a:p>
          <a:p>
            <a:pPr indent="-2282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There is no computation inside the DAG code</a:t>
            </a:r>
            <a:endParaRPr/>
          </a:p>
          <a:p>
            <a:pPr indent="-2282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The Scheduler execute the code to pick up changes to the code</a:t>
            </a:r>
            <a:endParaRPr/>
          </a:p>
          <a:p>
            <a:pPr indent="-2282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DAG object is used to instantiate an Airflow DAG</a:t>
            </a:r>
            <a:endParaRPr/>
          </a:p>
          <a:p>
            <a:pPr indent="-228282" lvl="0" marL="3429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BashOperator creates a Task wrapping a Bash command</a:t>
            </a:r>
            <a:endParaRPr/>
          </a:p>
        </p:txBody>
      </p:sp>
      <p:sp>
        <p:nvSpPr>
          <p:cNvPr id="762" name="Google Shape;762;p8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Example</a:t>
            </a:r>
            <a:endParaRPr/>
          </a:p>
        </p:txBody>
      </p:sp>
      <p:sp>
        <p:nvSpPr>
          <p:cNvPr id="763" name="Google Shape;763;p89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64" name="Google Shape;764;p8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5" name="Google Shape;76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00" y="4061199"/>
            <a:ext cx="6672500" cy="22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0"/>
          <p:cNvSpPr txBox="1"/>
          <p:nvPr>
            <p:ph idx="1" type="body"/>
          </p:nvPr>
        </p:nvSpPr>
        <p:spPr>
          <a:xfrm>
            <a:off x="152400" y="990600"/>
            <a:ext cx="3598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Dict with various default params to pass to the DAG constructor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Can have different set-ups for dev vs prod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Instantiate the DAG</a:t>
            </a:r>
            <a:endParaRPr/>
          </a:p>
        </p:txBody>
      </p:sp>
      <p:sp>
        <p:nvSpPr>
          <p:cNvPr id="771" name="Google Shape;771;p9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Example</a:t>
            </a:r>
            <a:endParaRPr/>
          </a:p>
        </p:txBody>
      </p:sp>
      <p:sp>
        <p:nvSpPr>
          <p:cNvPr id="772" name="Google Shape;772;p90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73" name="Google Shape;773;p9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4" name="Google Shape;77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450" y="914400"/>
            <a:ext cx="5241349" cy="362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450" y="4787675"/>
            <a:ext cx="5241350" cy="170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1"/>
          <p:cNvSpPr txBox="1"/>
          <p:nvPr>
            <p:ph idx="1" type="body"/>
          </p:nvPr>
        </p:nvSpPr>
        <p:spPr>
          <a:xfrm>
            <a:off x="152400" y="990600"/>
            <a:ext cx="358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Define tasks by instantiating operator objects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The default params are passed to all the tasks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Can be </a:t>
            </a:r>
            <a:r>
              <a:rPr lang="en-US"/>
              <a:t>overridden explicitly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One can use a Jinja template</a:t>
            </a:r>
            <a:endParaRPr/>
          </a:p>
        </p:txBody>
      </p:sp>
      <p:sp>
        <p:nvSpPr>
          <p:cNvPr id="781" name="Google Shape;781;p9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Example</a:t>
            </a:r>
            <a:endParaRPr/>
          </a:p>
        </p:txBody>
      </p:sp>
      <p:sp>
        <p:nvSpPr>
          <p:cNvPr id="782" name="Google Shape;782;p91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83" name="Google Shape;783;p9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4" name="Google Shape;78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750" y="1143000"/>
            <a:ext cx="5131047" cy="194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750" y="3252066"/>
            <a:ext cx="5131049" cy="264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2"/>
          <p:cNvSpPr txBox="1"/>
          <p:nvPr>
            <p:ph idx="1" type="body"/>
          </p:nvPr>
        </p:nvSpPr>
        <p:spPr>
          <a:xfrm>
            <a:off x="152400" y="990600"/>
            <a:ext cx="34959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 tasks to the DAG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791" name="Google Shape;791;p9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Example</a:t>
            </a:r>
            <a:endParaRPr/>
          </a:p>
        </p:txBody>
      </p:sp>
      <p:sp>
        <p:nvSpPr>
          <p:cNvPr id="792" name="Google Shape;792;p92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793" name="Google Shape;793;p9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4" name="Google Shape;79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425" y="990600"/>
            <a:ext cx="5251376" cy="25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daily use</a:t>
            </a:r>
            <a:endParaRPr/>
          </a:p>
        </p:txBody>
      </p:sp>
      <p:sp>
        <p:nvSpPr>
          <p:cNvPr id="99" name="Google Shape;99;p1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move across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git stash</a:t>
            </a:r>
            <a:endParaRPr/>
          </a:p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3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 tasks to the DAG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800" name="Google Shape;800;p93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Example</a:t>
            </a:r>
            <a:endParaRPr/>
          </a:p>
        </p:txBody>
      </p:sp>
      <p:sp>
        <p:nvSpPr>
          <p:cNvPr id="801" name="Google Shape;801;p93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02" name="Google Shape;802;p93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3" name="Google Shape;80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00" y="1524001"/>
            <a:ext cx="8069449" cy="16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925" y="3444450"/>
            <a:ext cx="8395623" cy="27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4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810" name="Google Shape;810;p94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Dockerfile</a:t>
            </a:r>
            <a:endParaRPr/>
          </a:p>
        </p:txBody>
      </p:sp>
      <p:sp>
        <p:nvSpPr>
          <p:cNvPr id="811" name="Google Shape;811;p94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12" name="Google Shape;812;p94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5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818" name="Google Shape;818;p95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Dockerfile</a:t>
            </a:r>
            <a:endParaRPr/>
          </a:p>
        </p:txBody>
      </p:sp>
      <p:sp>
        <p:nvSpPr>
          <p:cNvPr id="819" name="Google Shape;819;p95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20" name="Google Shape;820;p95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6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826" name="Google Shape;826;p96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Dockerfile</a:t>
            </a:r>
            <a:endParaRPr/>
          </a:p>
        </p:txBody>
      </p:sp>
      <p:sp>
        <p:nvSpPr>
          <p:cNvPr id="827" name="Google Shape;827;p96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28" name="Google Shape;828;p96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7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834" name="Google Shape;834;p97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Compose file</a:t>
            </a:r>
            <a:endParaRPr/>
          </a:p>
        </p:txBody>
      </p:sp>
      <p:sp>
        <p:nvSpPr>
          <p:cNvPr id="835" name="Google Shape;835;p97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36" name="Google Shape;836;p97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8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it looks like</a:t>
            </a:r>
            <a:endParaRPr/>
          </a:p>
        </p:txBody>
      </p:sp>
      <p:sp>
        <p:nvSpPr>
          <p:cNvPr id="842" name="Google Shape;842;p98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compose file</a:t>
            </a:r>
            <a:endParaRPr/>
          </a:p>
        </p:txBody>
      </p:sp>
      <p:sp>
        <p:nvSpPr>
          <p:cNvPr id="843" name="Google Shape;843;p98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44" name="Google Shape;844;p98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9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850" name="Google Shape;850;p99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 tutorial</a:t>
            </a:r>
            <a:endParaRPr/>
          </a:p>
        </p:txBody>
      </p:sp>
      <p:sp>
        <p:nvSpPr>
          <p:cNvPr id="851" name="Google Shape;851;p99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52" name="Google Shape;852;p99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3" name="Google Shape;85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390650"/>
            <a:ext cx="87249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0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00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00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2" name="Google Shape;86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2040"/>
            <a:ext cx="9144002" cy="4853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1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sp>
        <p:nvSpPr>
          <p:cNvPr id="868" name="Google Shape;868;p101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Airflow: Tutorial</a:t>
            </a:r>
            <a:endParaRPr/>
          </a:p>
        </p:txBody>
      </p:sp>
      <p:sp>
        <p:nvSpPr>
          <p:cNvPr id="869" name="Google Shape;869;p101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70" name="Google Shape;870;p101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2"/>
          <p:cNvSpPr txBox="1"/>
          <p:nvPr>
            <p:ph idx="1" type="body"/>
          </p:nvPr>
        </p:nvSpPr>
        <p:spPr>
          <a:xfrm>
            <a:off x="152400" y="9906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Continuous integration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Continuous deployment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 actions, AWS Code, GitLab workflows, Jenkins</a:t>
            </a:r>
            <a:endParaRPr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876" name="Google Shape;876;p102"/>
          <p:cNvSpPr txBox="1"/>
          <p:nvPr>
            <p:ph type="title"/>
          </p:nvPr>
        </p:nvSpPr>
        <p:spPr>
          <a:xfrm>
            <a:off x="152400" y="15240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Unit-testing</a:t>
            </a:r>
            <a:endParaRPr/>
          </a:p>
        </p:txBody>
      </p:sp>
      <p:sp>
        <p:nvSpPr>
          <p:cNvPr id="877" name="Google Shape;877;p102"/>
          <p:cNvSpPr txBox="1"/>
          <p:nvPr>
            <p:ph idx="11" type="ftr"/>
          </p:nvPr>
        </p:nvSpPr>
        <p:spPr>
          <a:xfrm>
            <a:off x="0" y="6492875"/>
            <a:ext cx="335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UMD DATA605</a:t>
            </a:r>
            <a:endParaRPr/>
          </a:p>
        </p:txBody>
      </p:sp>
      <p:sp>
        <p:nvSpPr>
          <p:cNvPr id="878" name="Google Shape;878;p102"/>
          <p:cNvSpPr txBox="1"/>
          <p:nvPr>
            <p:ph idx="12" type="sldNum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